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149"/>
  </p:notesMasterIdLst>
  <p:sldIdLst>
    <p:sldId id="278" r:id="rId9"/>
    <p:sldId id="595" r:id="rId10"/>
    <p:sldId id="424" r:id="rId11"/>
    <p:sldId id="446" r:id="rId12"/>
    <p:sldId id="589" r:id="rId13"/>
    <p:sldId id="529" r:id="rId14"/>
    <p:sldId id="604" r:id="rId15"/>
    <p:sldId id="447" r:id="rId16"/>
    <p:sldId id="279" r:id="rId17"/>
    <p:sldId id="435" r:id="rId18"/>
    <p:sldId id="273" r:id="rId19"/>
    <p:sldId id="427" r:id="rId20"/>
    <p:sldId id="618" r:id="rId21"/>
    <p:sldId id="377" r:id="rId22"/>
    <p:sldId id="378" r:id="rId23"/>
    <p:sldId id="619" r:id="rId24"/>
    <p:sldId id="620" r:id="rId25"/>
    <p:sldId id="621" r:id="rId26"/>
    <p:sldId id="379" r:id="rId27"/>
    <p:sldId id="380" r:id="rId28"/>
    <p:sldId id="311" r:id="rId29"/>
    <p:sldId id="307" r:id="rId30"/>
    <p:sldId id="333" r:id="rId31"/>
    <p:sldId id="312" r:id="rId32"/>
    <p:sldId id="313" r:id="rId33"/>
    <p:sldId id="315" r:id="rId34"/>
    <p:sldId id="316" r:id="rId35"/>
    <p:sldId id="381" r:id="rId36"/>
    <p:sldId id="382" r:id="rId37"/>
    <p:sldId id="438" r:id="rId38"/>
    <p:sldId id="383" r:id="rId39"/>
    <p:sldId id="436" r:id="rId40"/>
    <p:sldId id="441" r:id="rId41"/>
    <p:sldId id="437" r:id="rId42"/>
    <p:sldId id="384" r:id="rId43"/>
    <p:sldId id="440" r:id="rId44"/>
    <p:sldId id="385" r:id="rId45"/>
    <p:sldId id="386" r:id="rId46"/>
    <p:sldId id="387" r:id="rId47"/>
    <p:sldId id="422" r:id="rId48"/>
    <p:sldId id="423" r:id="rId49"/>
    <p:sldId id="439" r:id="rId50"/>
    <p:sldId id="372" r:id="rId51"/>
    <p:sldId id="393" r:id="rId52"/>
    <p:sldId id="389" r:id="rId53"/>
    <p:sldId id="391" r:id="rId54"/>
    <p:sldId id="390" r:id="rId55"/>
    <p:sldId id="588" r:id="rId56"/>
    <p:sldId id="587" r:id="rId57"/>
    <p:sldId id="442" r:id="rId58"/>
    <p:sldId id="444" r:id="rId59"/>
    <p:sldId id="445" r:id="rId60"/>
    <p:sldId id="443" r:id="rId61"/>
    <p:sldId id="593" r:id="rId62"/>
    <p:sldId id="622" r:id="rId63"/>
    <p:sldId id="594" r:id="rId64"/>
    <p:sldId id="592" r:id="rId65"/>
    <p:sldId id="585" r:id="rId66"/>
    <p:sldId id="450" r:id="rId67"/>
    <p:sldId id="579" r:id="rId68"/>
    <p:sldId id="582" r:id="rId69"/>
    <p:sldId id="624" r:id="rId70"/>
    <p:sldId id="625" r:id="rId71"/>
    <p:sldId id="626" r:id="rId72"/>
    <p:sldId id="586" r:id="rId73"/>
    <p:sldId id="597" r:id="rId74"/>
    <p:sldId id="596" r:id="rId75"/>
    <p:sldId id="623" r:id="rId76"/>
    <p:sldId id="583" r:id="rId77"/>
    <p:sldId id="651" r:id="rId78"/>
    <p:sldId id="648" r:id="rId79"/>
    <p:sldId id="649" r:id="rId80"/>
    <p:sldId id="650" r:id="rId81"/>
    <p:sldId id="652" r:id="rId82"/>
    <p:sldId id="653" r:id="rId83"/>
    <p:sldId id="375" r:id="rId84"/>
    <p:sldId id="394" r:id="rId85"/>
    <p:sldId id="425" r:id="rId86"/>
    <p:sldId id="395" r:id="rId87"/>
    <p:sldId id="396" r:id="rId88"/>
    <p:sldId id="397" r:id="rId89"/>
    <p:sldId id="428" r:id="rId90"/>
    <p:sldId id="398" r:id="rId91"/>
    <p:sldId id="429" r:id="rId92"/>
    <p:sldId id="591" r:id="rId93"/>
    <p:sldId id="654" r:id="rId94"/>
    <p:sldId id="590" r:id="rId95"/>
    <p:sldId id="605" r:id="rId96"/>
    <p:sldId id="376" r:id="rId97"/>
    <p:sldId id="402" r:id="rId98"/>
    <p:sldId id="403" r:id="rId99"/>
    <p:sldId id="404" r:id="rId100"/>
    <p:sldId id="405" r:id="rId101"/>
    <p:sldId id="406" r:id="rId102"/>
    <p:sldId id="407" r:id="rId103"/>
    <p:sldId id="400" r:id="rId104"/>
    <p:sldId id="401" r:id="rId105"/>
    <p:sldId id="408" r:id="rId106"/>
    <p:sldId id="607" r:id="rId107"/>
    <p:sldId id="410" r:id="rId108"/>
    <p:sldId id="599" r:id="rId109"/>
    <p:sldId id="701" r:id="rId110"/>
    <p:sldId id="703" r:id="rId111"/>
    <p:sldId id="601" r:id="rId112"/>
    <p:sldId id="602" r:id="rId113"/>
    <p:sldId id="603" r:id="rId114"/>
    <p:sldId id="600" r:id="rId115"/>
    <p:sldId id="426" r:id="rId116"/>
    <p:sldId id="610" r:id="rId117"/>
    <p:sldId id="411" r:id="rId118"/>
    <p:sldId id="609" r:id="rId119"/>
    <p:sldId id="448" r:id="rId120"/>
    <p:sldId id="412" r:id="rId121"/>
    <p:sldId id="413" r:id="rId122"/>
    <p:sldId id="414" r:id="rId123"/>
    <p:sldId id="415" r:id="rId124"/>
    <p:sldId id="612" r:id="rId125"/>
    <p:sldId id="614" r:id="rId126"/>
    <p:sldId id="613" r:id="rId127"/>
    <p:sldId id="606" r:id="rId128"/>
    <p:sldId id="409" r:id="rId129"/>
    <p:sldId id="608" r:id="rId130"/>
    <p:sldId id="416" r:id="rId131"/>
    <p:sldId id="417" r:id="rId132"/>
    <p:sldId id="418" r:id="rId133"/>
    <p:sldId id="419" r:id="rId134"/>
    <p:sldId id="420" r:id="rId135"/>
    <p:sldId id="421" r:id="rId136"/>
    <p:sldId id="431" r:id="rId137"/>
    <p:sldId id="615" r:id="rId138"/>
    <p:sldId id="704" r:id="rId139"/>
    <p:sldId id="705" r:id="rId140"/>
    <p:sldId id="616" r:id="rId141"/>
    <p:sldId id="430" r:id="rId142"/>
    <p:sldId id="433" r:id="rId143"/>
    <p:sldId id="434" r:id="rId144"/>
    <p:sldId id="706" r:id="rId145"/>
    <p:sldId id="707" r:id="rId146"/>
    <p:sldId id="611" r:id="rId147"/>
    <p:sldId id="617" r:id="rId14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7" autoAdjust="0"/>
    <p:restoredTop sz="94660"/>
  </p:normalViewPr>
  <p:slideViewPr>
    <p:cSldViewPr snapToGrid="0" showGuides="1">
      <p:cViewPr varScale="1">
        <p:scale>
          <a:sx n="52" d="100"/>
          <a:sy n="52" d="100"/>
        </p:scale>
        <p:origin x="60" y="180"/>
      </p:cViewPr>
      <p:guideLst>
        <p:guide orient="horz" pos="2183"/>
        <p:guide pos="3840"/>
      </p:guideLst>
    </p:cSldViewPr>
  </p:slideViewPr>
  <p:notesTextViewPr>
    <p:cViewPr>
      <p:scale>
        <a:sx n="3" d="2"/>
        <a:sy n="3" d="2"/>
      </p:scale>
      <p:origin x="0" y="0"/>
    </p:cViewPr>
  </p:notesTextViewPr>
  <p:sorterViewPr>
    <p:cViewPr>
      <p:scale>
        <a:sx n="86" d="100"/>
        <a:sy n="86" d="100"/>
      </p:scale>
      <p:origin x="0" y="-7592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notesMaster" Target="notesMasters/notesMaster1.xml"/><Relationship Id="rId5" Type="http://schemas.openxmlformats.org/officeDocument/2006/relationships/slideMaster" Target="slideMasters/slideMaster5.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presProps" Target="presProps.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viewProps" Target="viewProps.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tableStyles" Target="tableStyle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2024-06-02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397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180733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098008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5092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6/2/2024</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2024년 6월 2일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2024-06-02</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2024-06-02</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2024년 6월 2일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hasCustomPrompt="1"/>
          </p:nvPr>
        </p:nvSpPr>
        <p:spPr>
          <a:xfrm>
            <a:off x="521208" y="2476502"/>
            <a:ext cx="9445752" cy="4381498"/>
          </a:xfrm>
        </p:spPr>
        <p:txBody>
          <a:bodyPr vert="horz" lIns="91440" tIns="45720" rIns="91440" bIns="45720" rtlCol="0">
            <a:normAutofit/>
          </a:bodyPr>
          <a:lstStyle>
            <a:lvl1pPr>
              <a:defRPr lang="en-US" sz="3000" baseline="0" smtClean="0">
                <a:solidFill>
                  <a:schemeClr val="tx1">
                    <a:lumMod val="75000"/>
                    <a:lumOff val="25000"/>
                  </a:schemeClr>
                </a:solidFill>
                <a:latin typeface="Arial" panose="020B0604020202020204" pitchFamily="34" charset="0"/>
                <a:ea typeface="맑은 고딕" panose="020B0503020000020004" pitchFamily="50" charset="-127"/>
              </a:defRPr>
            </a:lvl1pPr>
            <a:lvl2pPr marL="457200" indent="-457200">
              <a:buFont typeface="Arial" panose="020B0604020202020204" pitchFamily="34" charset="0"/>
              <a:buChar char="•"/>
              <a:defRPr lang="en-US" sz="2800" baseline="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457200" indent="-457200">
              <a:buFont typeface="Wingdings" panose="05000000000000000000" pitchFamily="2" charset="2"/>
              <a:buChar char="ü"/>
              <a:defRPr lang="en-US" sz="28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marL="1143000" indent="-457200">
              <a:buFont typeface="Wingdings" panose="05000000000000000000" pitchFamily="2" charset="2"/>
              <a:buChar char="ü"/>
              <a:defRPr lang="en-US" sz="28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28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342900" lvl="0" indent="-342900" rtl="0">
              <a:lnSpc>
                <a:spcPct val="150000"/>
              </a:lnSpc>
              <a:spcBef>
                <a:spcPts val="1000"/>
              </a:spcBef>
              <a:spcAft>
                <a:spcPts val="1200"/>
              </a:spcAft>
            </a:pPr>
            <a:r>
              <a:rPr lang="ko-KR" altLang="en-US" noProof="0" dirty="0"/>
              <a:t>마스터 텍스트 스타일 편집</a:t>
            </a:r>
          </a:p>
          <a:p>
            <a:pPr marL="171450" lvl="1" indent="-171450" rtl="0">
              <a:lnSpc>
                <a:spcPct val="150000"/>
              </a:lnSpc>
              <a:spcBef>
                <a:spcPts val="1000"/>
              </a:spcBef>
              <a:spcAft>
                <a:spcPts val="1200"/>
              </a:spcAft>
            </a:pPr>
            <a:r>
              <a:rPr lang="ko-KR" altLang="en-US" noProof="0" dirty="0"/>
              <a:t>둘째 수준</a:t>
            </a:r>
          </a:p>
          <a:p>
            <a:pPr marL="857250" lvl="3" indent="-171450" rtl="0">
              <a:lnSpc>
                <a:spcPct val="150000"/>
              </a:lnSpc>
              <a:spcBef>
                <a:spcPts val="1000"/>
              </a:spcBef>
              <a:spcAft>
                <a:spcPts val="1200"/>
              </a:spcAft>
            </a:pPr>
            <a:r>
              <a:rPr lang="ko-KR" altLang="en-US" noProof="0" dirty="0"/>
              <a:t>셋째 수준</a:t>
            </a:r>
          </a:p>
          <a:p>
            <a:pPr marL="0" lvl="3" indent="0" rtl="0">
              <a:lnSpc>
                <a:spcPct val="150000"/>
              </a:lnSpc>
              <a:spcBef>
                <a:spcPts val="1000"/>
              </a:spcBef>
              <a:spcAft>
                <a:spcPts val="1200"/>
              </a:spcAft>
              <a:buNone/>
            </a:pPr>
            <a:r>
              <a:rPr lang="ko-KR" altLang="en-US" noProof="0" dirty="0"/>
              <a:t>넷째 수준</a:t>
            </a:r>
          </a:p>
          <a:p>
            <a:pPr marL="0" lvl="4" indent="0" rtl="0">
              <a:lnSpc>
                <a:spcPct val="150000"/>
              </a:lnSpc>
              <a:spcBef>
                <a:spcPts val="1000"/>
              </a:spcBef>
              <a:spcAft>
                <a:spcPts val="1200"/>
              </a:spcAft>
              <a:buNone/>
            </a:pPr>
            <a:r>
              <a:rPr lang="ko-KR" altLang="en-US" noProof="0" dirty="0"/>
              <a:t>다섯째 수준</a:t>
            </a:r>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705750" y="1566236"/>
            <a:ext cx="7004304" cy="3977640"/>
          </a:xfrm>
        </p:spPr>
        <p:txBody>
          <a:bodyPr/>
          <a:lstStyle>
            <a:lvl1pPr>
              <a:defRPr sz="3000" baseline="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2024-06-02</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2024-06-02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6/2/2024</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6/2/2024</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2024-06-02</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7.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7.emf"/><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2024-06-02</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6/2/2024</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2024년 6월 2일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2024년 6월 2일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03.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jpeg"/><Relationship Id="rId2" Type="http://schemas.openxmlformats.org/officeDocument/2006/relationships/image" Target="../media/image207.jpeg"/><Relationship Id="rId1" Type="http://schemas.openxmlformats.org/officeDocument/2006/relationships/slideLayout" Target="../slideLayouts/slideLayout197.xml"/><Relationship Id="rId6" Type="http://schemas.openxmlformats.org/officeDocument/2006/relationships/image" Target="../media/image211.jpeg"/><Relationship Id="rId11" Type="http://schemas.openxmlformats.org/officeDocument/2006/relationships/image" Target="../media/image216.jpeg"/><Relationship Id="rId5" Type="http://schemas.openxmlformats.org/officeDocument/2006/relationships/image" Target="../media/image210.jpeg"/><Relationship Id="rId10" Type="http://schemas.openxmlformats.org/officeDocument/2006/relationships/image" Target="../media/image215.jpeg"/><Relationship Id="rId4" Type="http://schemas.openxmlformats.org/officeDocument/2006/relationships/image" Target="../media/image209.jpeg"/><Relationship Id="rId9" Type="http://schemas.openxmlformats.org/officeDocument/2006/relationships/image" Target="../media/image214.jpeg"/></Relationships>
</file>

<file path=ppt/slides/_rels/slide104.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196.xml"/><Relationship Id="rId4" Type="http://schemas.openxmlformats.org/officeDocument/2006/relationships/image" Target="../media/image219.jpeg"/></Relationships>
</file>

<file path=ppt/slides/_rels/slide105.xml.rels><?xml version="1.0" encoding="UTF-8" standalone="yes"?>
<Relationships xmlns="http://schemas.openxmlformats.org/package/2006/relationships"><Relationship Id="rId3" Type="http://schemas.openxmlformats.org/officeDocument/2006/relationships/image" Target="../media/image221.jpeg"/><Relationship Id="rId7" Type="http://schemas.openxmlformats.org/officeDocument/2006/relationships/image" Target="../media/image225.jpeg"/><Relationship Id="rId2" Type="http://schemas.openxmlformats.org/officeDocument/2006/relationships/image" Target="../media/image220.jpeg"/><Relationship Id="rId1" Type="http://schemas.openxmlformats.org/officeDocument/2006/relationships/slideLayout" Target="../slideLayouts/slideLayout196.xml"/><Relationship Id="rId6" Type="http://schemas.openxmlformats.org/officeDocument/2006/relationships/image" Target="../media/image224.jpeg"/><Relationship Id="rId5" Type="http://schemas.openxmlformats.org/officeDocument/2006/relationships/image" Target="../media/image223.jpeg"/><Relationship Id="rId4" Type="http://schemas.openxmlformats.org/officeDocument/2006/relationships/image" Target="../media/image222.jpeg"/></Relationships>
</file>

<file path=ppt/slides/_rels/slide106.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26.jpeg"/><Relationship Id="rId1" Type="http://schemas.openxmlformats.org/officeDocument/2006/relationships/slideLayout" Target="../slideLayouts/slideLayout196.xml"/></Relationships>
</file>

<file path=ppt/slides/_rels/slide107.xml.rels><?xml version="1.0" encoding="UTF-8" standalone="yes"?>
<Relationships xmlns="http://schemas.openxmlformats.org/package/2006/relationships"><Relationship Id="rId2" Type="http://schemas.openxmlformats.org/officeDocument/2006/relationships/hyperlink" Target="https://ap-northeast-2.console.aws.amazon.com/lambda/home?region=ap-northeast-2#/discover" TargetMode="External"/><Relationship Id="rId1" Type="http://schemas.openxmlformats.org/officeDocument/2006/relationships/slideLayout" Target="../slideLayouts/slideLayout19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09.xml.rels><?xml version="1.0" encoding="UTF-8" standalone="yes"?>
<Relationships xmlns="http://schemas.openxmlformats.org/package/2006/relationships"><Relationship Id="rId3" Type="http://schemas.openxmlformats.org/officeDocument/2006/relationships/hyperlink" Target="https://gwq7zyfkci.execute-api.ap-northeast-2.amazonaws.com/depcof1/coffee" TargetMode="External"/><Relationship Id="rId2" Type="http://schemas.openxmlformats.org/officeDocument/2006/relationships/hyperlink" Target="https://gwq7zyfkci.execute-api.ap-northeast-2.amazonaws.com/depcof1" TargetMode="External"/><Relationship Id="rId1" Type="http://schemas.openxmlformats.org/officeDocument/2006/relationships/slideLayout" Target="../slideLayouts/slideLayout193.xml"/></Relationships>
</file>

<file path=ppt/slides/_rels/slide1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94.xml"/></Relationships>
</file>

<file path=ppt/slides/_rels/slide112.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57.jpeg"/><Relationship Id="rId1" Type="http://schemas.openxmlformats.org/officeDocument/2006/relationships/slideLayout" Target="../slideLayouts/slideLayout196.xml"/><Relationship Id="rId6" Type="http://schemas.openxmlformats.org/officeDocument/2006/relationships/image" Target="../media/image152.jpeg"/><Relationship Id="rId5" Type="http://schemas.openxmlformats.org/officeDocument/2006/relationships/image" Target="../media/image163.jpeg"/><Relationship Id="rId4" Type="http://schemas.openxmlformats.org/officeDocument/2006/relationships/image" Target="../media/image159.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6.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117.xml.rels><?xml version="1.0" encoding="UTF-8" standalone="yes"?>
<Relationships xmlns="http://schemas.openxmlformats.org/package/2006/relationships"><Relationship Id="rId2" Type="http://schemas.openxmlformats.org/officeDocument/2006/relationships/hyperlink" Target="https://jsikim1.tistory.com/183" TargetMode="External"/><Relationship Id="rId1" Type="http://schemas.openxmlformats.org/officeDocument/2006/relationships/slideLayout" Target="../slideLayouts/slideLayout19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9.xml.rels><?xml version="1.0" encoding="UTF-8" standalone="yes"?>
<Relationships xmlns="http://schemas.openxmlformats.org/package/2006/relationships"><Relationship Id="rId3" Type="http://schemas.openxmlformats.org/officeDocument/2006/relationships/hyperlink" Target="https://www.youtube.com/watch?v=t_8NmwAy4D0&amp;t=632s" TargetMode="External"/><Relationship Id="rId2" Type="http://schemas.openxmlformats.org/officeDocument/2006/relationships/hyperlink" Target="https://jsikim1.tistory.com/183" TargetMode="External"/><Relationship Id="rId1" Type="http://schemas.openxmlformats.org/officeDocument/2006/relationships/slideLayout" Target="../slideLayouts/slideLayout19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194.xml"/><Relationship Id="rId4" Type="http://schemas.openxmlformats.org/officeDocument/2006/relationships/image" Target="../media/image228.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194.xml"/></Relationships>
</file>

<file path=ppt/slides/_rels/slide12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96.xml"/></Relationships>
</file>

<file path=ppt/slides/_rels/slide12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96.xml"/></Relationships>
</file>

<file path=ppt/slides/_rels/slide12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96.xml"/></Relationships>
</file>

<file path=ppt/slides/_rels/slide127.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196.xml"/></Relationships>
</file>

<file path=ppt/slides/_rels/slide12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9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soumilshah1995/learn-kinesis-labs" TargetMode="External"/><Relationship Id="rId2" Type="http://schemas.openxmlformats.org/officeDocument/2006/relationships/hyperlink" Target="https://www.youtube.com/watch?v=6wot9Z93vAY" TargetMode="External"/><Relationship Id="rId1" Type="http://schemas.openxmlformats.org/officeDocument/2006/relationships/slideLayout" Target="../slideLayouts/slideLayout19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7.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9.xml.rels><?xml version="1.0" encoding="UTF-8" standalone="yes"?>
<Relationships xmlns="http://schemas.openxmlformats.org/package/2006/relationships"><Relationship Id="rId2" Type="http://schemas.openxmlformats.org/officeDocument/2006/relationships/hyperlink" Target="https://blog.hbsmith.io/aws-athena%EB%A5%BC-%EC%9D%B4%EC%9A%A9%ED%95%9C-%EC%84%9C%EB%B2%84%EB%A6%AC%EC%8A%A4-%EB%B3%B4%EA%B3%A0%EC%84%9C-%EB%A7%8C%EB%93%A4%EA%B8%B0-a2b2983f1c64" TargetMode="External"/><Relationship Id="rId1" Type="http://schemas.openxmlformats.org/officeDocument/2006/relationships/slideLayout" Target="../slideLayouts/slideLayout193.xml"/></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92.png"/></Relationships>
</file>

<file path=ppt/slides/_rels/slide140.xml.rels><?xml version="1.0" encoding="UTF-8" standalone="yes"?>
<Relationships xmlns="http://schemas.openxmlformats.org/package/2006/relationships"><Relationship Id="rId2" Type="http://schemas.openxmlformats.org/officeDocument/2006/relationships/hyperlink" Target="https://docs.aws.amazon.com/ko_kr/apigateway/latest/developerguide/how-to-cors.html" TargetMode="External"/><Relationship Id="rId1" Type="http://schemas.openxmlformats.org/officeDocument/2006/relationships/slideLayout" Target="../slideLayouts/slideLayout193.xml"/></Relationships>
</file>

<file path=ppt/slides/_rels/slide15.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7.xml.rels><?xml version="1.0" encoding="UTF-8" standalone="yes"?>
<Relationships xmlns="http://schemas.openxmlformats.org/package/2006/relationships"><Relationship Id="rId2" Type="http://schemas.openxmlformats.org/officeDocument/2006/relationships/hyperlink" Target="https://aws.amazon.com/premiumsupport/knowledge-center/create-and-activate-aws-account/" TargetMode="External"/><Relationship Id="rId1" Type="http://schemas.openxmlformats.org/officeDocument/2006/relationships/slideLayout" Target="../slideLayouts/slideLayout18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90.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9.xml"/></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89.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89.xml"/></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9.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9.xml"/></Relationships>
</file>

<file path=ppt/slides/_rels/slide2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8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89.xml"/><Relationship Id="rId5" Type="http://schemas.openxmlformats.org/officeDocument/2006/relationships/image" Target="../media/image96.png"/><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13" Type="http://schemas.openxmlformats.org/officeDocument/2006/relationships/image" Target="../media/image40.jpeg"/><Relationship Id="rId18" Type="http://schemas.openxmlformats.org/officeDocument/2006/relationships/image" Target="../media/image45.jpe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5" Type="http://schemas.openxmlformats.org/officeDocument/2006/relationships/image" Target="../media/image52.jpeg"/><Relationship Id="rId33" Type="http://schemas.openxmlformats.org/officeDocument/2006/relationships/image" Target="../media/image60.jpe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jpeg"/><Relationship Id="rId29"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jpe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50.jpeg"/><Relationship Id="rId28" Type="http://schemas.openxmlformats.org/officeDocument/2006/relationships/image" Target="../media/image55.jpeg"/><Relationship Id="rId10" Type="http://schemas.openxmlformats.org/officeDocument/2006/relationships/image" Target="../media/image37.jpeg"/><Relationship Id="rId19" Type="http://schemas.openxmlformats.org/officeDocument/2006/relationships/image" Target="../media/image46.jpeg"/><Relationship Id="rId31" Type="http://schemas.openxmlformats.org/officeDocument/2006/relationships/image" Target="../media/image58.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jpeg"/><Relationship Id="rId8" Type="http://schemas.openxmlformats.org/officeDocument/2006/relationships/image" Target="../media/image3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6.xml.rels><?xml version="1.0" encoding="UTF-8" standalone="yes"?>
<Relationships xmlns="http://schemas.openxmlformats.org/package/2006/relationships"><Relationship Id="rId2" Type="http://schemas.openxmlformats.org/officeDocument/2006/relationships/hyperlink" Target="https://filezilla-project.org/download.php" TargetMode="External"/><Relationship Id="rId1" Type="http://schemas.openxmlformats.org/officeDocument/2006/relationships/slideLayout" Target="../slideLayouts/slideLayout18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38.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18" Type="http://schemas.openxmlformats.org/officeDocument/2006/relationships/image" Target="../media/image77.jpeg"/><Relationship Id="rId26" Type="http://schemas.openxmlformats.org/officeDocument/2006/relationships/image" Target="../media/image85.jpeg"/><Relationship Id="rId3" Type="http://schemas.openxmlformats.org/officeDocument/2006/relationships/image" Target="../media/image62.jpeg"/><Relationship Id="rId21" Type="http://schemas.openxmlformats.org/officeDocument/2006/relationships/image" Target="../media/image80.jpeg"/><Relationship Id="rId7" Type="http://schemas.openxmlformats.org/officeDocument/2006/relationships/image" Target="../media/image66.jpeg"/><Relationship Id="rId12" Type="http://schemas.openxmlformats.org/officeDocument/2006/relationships/image" Target="../media/image71.jpeg"/><Relationship Id="rId17" Type="http://schemas.openxmlformats.org/officeDocument/2006/relationships/image" Target="../media/image76.jpeg"/><Relationship Id="rId25" Type="http://schemas.openxmlformats.org/officeDocument/2006/relationships/image" Target="../media/image84.jpeg"/><Relationship Id="rId2" Type="http://schemas.openxmlformats.org/officeDocument/2006/relationships/image" Target="../media/image61.jpeg"/><Relationship Id="rId16" Type="http://schemas.openxmlformats.org/officeDocument/2006/relationships/image" Target="../media/image75.jpeg"/><Relationship Id="rId20"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65.jpeg"/><Relationship Id="rId11" Type="http://schemas.openxmlformats.org/officeDocument/2006/relationships/image" Target="../media/image70.jpeg"/><Relationship Id="rId24" Type="http://schemas.openxmlformats.org/officeDocument/2006/relationships/image" Target="../media/image83.jpeg"/><Relationship Id="rId5" Type="http://schemas.openxmlformats.org/officeDocument/2006/relationships/image" Target="../media/image64.jpeg"/><Relationship Id="rId15" Type="http://schemas.openxmlformats.org/officeDocument/2006/relationships/image" Target="../media/image74.jpeg"/><Relationship Id="rId23" Type="http://schemas.openxmlformats.org/officeDocument/2006/relationships/image" Target="../media/image82.jpeg"/><Relationship Id="rId10" Type="http://schemas.openxmlformats.org/officeDocument/2006/relationships/image" Target="../media/image69.jpeg"/><Relationship Id="rId19" Type="http://schemas.openxmlformats.org/officeDocument/2006/relationships/image" Target="../media/image78.jpeg"/><Relationship Id="rId4" Type="http://schemas.openxmlformats.org/officeDocument/2006/relationships/image" Target="../media/image63.jpeg"/><Relationship Id="rId9" Type="http://schemas.openxmlformats.org/officeDocument/2006/relationships/image" Target="../media/image68.jpeg"/><Relationship Id="rId14" Type="http://schemas.openxmlformats.org/officeDocument/2006/relationships/image" Target="../media/image73.jpeg"/><Relationship Id="rId22" Type="http://schemas.openxmlformats.org/officeDocument/2006/relationships/image" Target="../media/image81.jpeg"/></Relationships>
</file>

<file path=ppt/slides/_rels/slide4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187.xml"/><Relationship Id="rId4" Type="http://schemas.openxmlformats.org/officeDocument/2006/relationships/image" Target="../media/image7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111.PNG"/><Relationship Id="rId1" Type="http://schemas.openxmlformats.org/officeDocument/2006/relationships/slideLayout" Target="../slideLayouts/slideLayout19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9.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cwro777/cloud_lec23.git" TargetMode="External"/><Relationship Id="rId1" Type="http://schemas.openxmlformats.org/officeDocument/2006/relationships/slideLayout" Target="../slideLayouts/slideLayout18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1.jpeg"/><Relationship Id="rId1" Type="http://schemas.openxmlformats.org/officeDocument/2006/relationships/slideLayout" Target="../slideLayouts/slideLayout190.xml"/><Relationship Id="rId5" Type="http://schemas.openxmlformats.org/officeDocument/2006/relationships/image" Target="../media/image76.jpeg"/><Relationship Id="rId4" Type="http://schemas.openxmlformats.org/officeDocument/2006/relationships/image" Target="../media/image77.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187.xml"/><Relationship Id="rId4" Type="http://schemas.openxmlformats.org/officeDocument/2006/relationships/image" Target="../media/image67.jpeg"/></Relationships>
</file>

<file path=ppt/slides/_rels/slide59.xml.rels><?xml version="1.0" encoding="UTF-8" standalone="yes"?>
<Relationships xmlns="http://schemas.openxmlformats.org/package/2006/relationships"><Relationship Id="rId2" Type="http://schemas.openxmlformats.org/officeDocument/2006/relationships/hyperlink" Target="https://aws.amazon.com/cloudfront/features/?nc=sn&amp;loc=2" TargetMode="Externa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190.xml"/></Relationships>
</file>

<file path=ppt/slides/_rels/slide6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191.xml"/></Relationships>
</file>

<file path=ppt/slides/_rels/slide6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191.xml"/></Relationships>
</file>

<file path=ppt/slides/_rels/slide6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91.xml"/></Relationships>
</file>

<file path=ppt/slides/_rels/slide6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91.xml"/></Relationships>
</file>

<file path=ppt/slides/_rels/slide6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91.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1.jpeg"/><Relationship Id="rId1" Type="http://schemas.openxmlformats.org/officeDocument/2006/relationships/slideLayout" Target="../slideLayouts/slideLayout19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7.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196.xml"/></Relationships>
</file>

<file path=ppt/slides/_rels/slide6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9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90.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187.xml"/><Relationship Id="rId4" Type="http://schemas.openxmlformats.org/officeDocument/2006/relationships/image" Target="../media/image122.jpeg"/></Relationships>
</file>

<file path=ppt/slides/_rels/slide7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191.xml"/></Relationships>
</file>

<file path=ppt/slides/_rels/slide7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5.jpeg"/><Relationship Id="rId1" Type="http://schemas.openxmlformats.org/officeDocument/2006/relationships/slideLayout" Target="../slideLayouts/slideLayout191.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s>
</file>

<file path=ppt/slides/_rels/slide73.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30.jpeg"/><Relationship Id="rId7" Type="http://schemas.openxmlformats.org/officeDocument/2006/relationships/image" Target="../media/image134.jpeg"/><Relationship Id="rId2" Type="http://schemas.openxmlformats.org/officeDocument/2006/relationships/image" Target="../media/image129.jpeg"/><Relationship Id="rId1" Type="http://schemas.openxmlformats.org/officeDocument/2006/relationships/slideLayout" Target="../slideLayouts/slideLayout191.xml"/><Relationship Id="rId6" Type="http://schemas.openxmlformats.org/officeDocument/2006/relationships/image" Target="../media/image133.jpeg"/><Relationship Id="rId11" Type="http://schemas.openxmlformats.org/officeDocument/2006/relationships/image" Target="../media/image138.jpeg"/><Relationship Id="rId5" Type="http://schemas.openxmlformats.org/officeDocument/2006/relationships/image" Target="../media/image132.jpeg"/><Relationship Id="rId10" Type="http://schemas.openxmlformats.org/officeDocument/2006/relationships/image" Target="../media/image137.jpeg"/><Relationship Id="rId4" Type="http://schemas.openxmlformats.org/officeDocument/2006/relationships/image" Target="../media/image131.jpeg"/><Relationship Id="rId9" Type="http://schemas.openxmlformats.org/officeDocument/2006/relationships/image" Target="../media/image136.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75.xml.rels><?xml version="1.0" encoding="UTF-8" standalone="yes"?>
<Relationships xmlns="http://schemas.openxmlformats.org/package/2006/relationships"><Relationship Id="rId2" Type="http://schemas.openxmlformats.org/officeDocument/2006/relationships/hyperlink" Target="mailto:cwro777@gmail.com" TargetMode="External"/><Relationship Id="rId1" Type="http://schemas.openxmlformats.org/officeDocument/2006/relationships/slideLayout" Target="../slideLayouts/slideLayout191.xml"/></Relationships>
</file>

<file path=ppt/slides/_rels/slide7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18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79.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39.jpeg"/><Relationship Id="rId7" Type="http://schemas.openxmlformats.org/officeDocument/2006/relationships/image" Target="../media/image143.jpeg"/><Relationship Id="rId2" Type="http://schemas.openxmlformats.org/officeDocument/2006/relationships/notesSlide" Target="../notesSlides/notesSlide11.xml"/><Relationship Id="rId1" Type="http://schemas.openxmlformats.org/officeDocument/2006/relationships/slideLayout" Target="../slideLayouts/slideLayout191.xml"/><Relationship Id="rId6" Type="http://schemas.openxmlformats.org/officeDocument/2006/relationships/image" Target="../media/image142.jpeg"/><Relationship Id="rId5" Type="http://schemas.openxmlformats.org/officeDocument/2006/relationships/image" Target="../media/image141.jpeg"/><Relationship Id="rId10" Type="http://schemas.openxmlformats.org/officeDocument/2006/relationships/image" Target="../media/image146.jpeg"/><Relationship Id="rId4" Type="http://schemas.openxmlformats.org/officeDocument/2006/relationships/image" Target="../media/image140.jpeg"/><Relationship Id="rId9" Type="http://schemas.openxmlformats.org/officeDocument/2006/relationships/image" Target="../media/image14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19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8.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197.xml"/></Relationships>
</file>

<file path=ppt/slides/_rels/slide9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97.xml"/></Relationships>
</file>

<file path=ppt/slides/_rels/slide9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197.xml"/><Relationship Id="rId5" Type="http://schemas.openxmlformats.org/officeDocument/2006/relationships/image" Target="../media/image155.jpeg"/><Relationship Id="rId4" Type="http://schemas.openxmlformats.org/officeDocument/2006/relationships/image" Target="../media/image154.jpeg"/></Relationships>
</file>

<file path=ppt/slides/_rels/slide9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197.xml"/></Relationships>
</file>

<file path=ppt/slides/_rels/slide94.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97.xml"/></Relationships>
</file>

<file path=ppt/slides/_rels/slide95.xml.rels><?xml version="1.0" encoding="UTF-8" standalone="yes"?>
<Relationships xmlns="http://schemas.openxmlformats.org/package/2006/relationships"><Relationship Id="rId8" Type="http://schemas.openxmlformats.org/officeDocument/2006/relationships/image" Target="../media/image164.jpeg"/><Relationship Id="rId3" Type="http://schemas.openxmlformats.org/officeDocument/2006/relationships/image" Target="../media/image159.jpeg"/><Relationship Id="rId7" Type="http://schemas.openxmlformats.org/officeDocument/2006/relationships/image" Target="../media/image163.jpeg"/><Relationship Id="rId2" Type="http://schemas.openxmlformats.org/officeDocument/2006/relationships/image" Target="../media/image158.jpeg"/><Relationship Id="rId1" Type="http://schemas.openxmlformats.org/officeDocument/2006/relationships/slideLayout" Target="../slideLayouts/slideLayout197.xml"/><Relationship Id="rId6" Type="http://schemas.openxmlformats.org/officeDocument/2006/relationships/image" Target="../media/image162.jpeg"/><Relationship Id="rId5" Type="http://schemas.openxmlformats.org/officeDocument/2006/relationships/image" Target="../media/image161.jpeg"/><Relationship Id="rId4" Type="http://schemas.openxmlformats.org/officeDocument/2006/relationships/image" Target="../media/image160.jpeg"/></Relationships>
</file>

<file path=ppt/slides/_rels/slide96.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image" Target="../media/image166.jpeg"/><Relationship Id="rId7" Type="http://schemas.openxmlformats.org/officeDocument/2006/relationships/image" Target="../media/image170.jpeg"/><Relationship Id="rId2" Type="http://schemas.openxmlformats.org/officeDocument/2006/relationships/image" Target="../media/image165.jpeg"/><Relationship Id="rId1" Type="http://schemas.openxmlformats.org/officeDocument/2006/relationships/slideLayout" Target="../slideLayouts/slideLayout191.xml"/><Relationship Id="rId6" Type="http://schemas.openxmlformats.org/officeDocument/2006/relationships/image" Target="../media/image169.jpeg"/><Relationship Id="rId5" Type="http://schemas.openxmlformats.org/officeDocument/2006/relationships/image" Target="../media/image168.jpeg"/><Relationship Id="rId10" Type="http://schemas.openxmlformats.org/officeDocument/2006/relationships/image" Target="../media/image173.jpeg"/><Relationship Id="rId4" Type="http://schemas.openxmlformats.org/officeDocument/2006/relationships/image" Target="../media/image167.jpeg"/><Relationship Id="rId9" Type="http://schemas.openxmlformats.org/officeDocument/2006/relationships/image" Target="../media/image172.jpeg"/></Relationships>
</file>

<file path=ppt/slides/_rels/slide97.xml.rels><?xml version="1.0" encoding="UTF-8" standalone="yes"?>
<Relationships xmlns="http://schemas.openxmlformats.org/package/2006/relationships"><Relationship Id="rId13" Type="http://schemas.openxmlformats.org/officeDocument/2006/relationships/image" Target="../media/image184.jpeg"/><Relationship Id="rId18" Type="http://schemas.openxmlformats.org/officeDocument/2006/relationships/image" Target="../media/image189.jpeg"/><Relationship Id="rId26" Type="http://schemas.openxmlformats.org/officeDocument/2006/relationships/image" Target="../media/image197.jpeg"/><Relationship Id="rId3" Type="http://schemas.openxmlformats.org/officeDocument/2006/relationships/image" Target="../media/image174.jpeg"/><Relationship Id="rId21" Type="http://schemas.openxmlformats.org/officeDocument/2006/relationships/image" Target="../media/image192.jpeg"/><Relationship Id="rId34" Type="http://schemas.openxmlformats.org/officeDocument/2006/relationships/image" Target="../media/image205.jpeg"/><Relationship Id="rId7" Type="http://schemas.openxmlformats.org/officeDocument/2006/relationships/image" Target="../media/image178.jpeg"/><Relationship Id="rId12" Type="http://schemas.openxmlformats.org/officeDocument/2006/relationships/image" Target="../media/image183.jpeg"/><Relationship Id="rId17" Type="http://schemas.openxmlformats.org/officeDocument/2006/relationships/image" Target="../media/image188.jpeg"/><Relationship Id="rId25" Type="http://schemas.openxmlformats.org/officeDocument/2006/relationships/image" Target="../media/image196.jpeg"/><Relationship Id="rId33" Type="http://schemas.openxmlformats.org/officeDocument/2006/relationships/image" Target="../media/image204.jpeg"/><Relationship Id="rId2" Type="http://schemas.openxmlformats.org/officeDocument/2006/relationships/notesSlide" Target="../notesSlides/notesSlide12.xml"/><Relationship Id="rId16" Type="http://schemas.openxmlformats.org/officeDocument/2006/relationships/image" Target="../media/image187.jpeg"/><Relationship Id="rId20" Type="http://schemas.openxmlformats.org/officeDocument/2006/relationships/image" Target="../media/image191.jpeg"/><Relationship Id="rId29" Type="http://schemas.openxmlformats.org/officeDocument/2006/relationships/image" Target="../media/image200.jpeg"/><Relationship Id="rId1" Type="http://schemas.openxmlformats.org/officeDocument/2006/relationships/slideLayout" Target="../slideLayouts/slideLayout191.xml"/><Relationship Id="rId6" Type="http://schemas.openxmlformats.org/officeDocument/2006/relationships/image" Target="../media/image177.jpeg"/><Relationship Id="rId11" Type="http://schemas.openxmlformats.org/officeDocument/2006/relationships/image" Target="../media/image182.jpeg"/><Relationship Id="rId24" Type="http://schemas.openxmlformats.org/officeDocument/2006/relationships/image" Target="../media/image195.jpeg"/><Relationship Id="rId32" Type="http://schemas.openxmlformats.org/officeDocument/2006/relationships/image" Target="../media/image203.jpeg"/><Relationship Id="rId5" Type="http://schemas.openxmlformats.org/officeDocument/2006/relationships/image" Target="../media/image176.jpeg"/><Relationship Id="rId15" Type="http://schemas.openxmlformats.org/officeDocument/2006/relationships/image" Target="../media/image186.jpeg"/><Relationship Id="rId23" Type="http://schemas.openxmlformats.org/officeDocument/2006/relationships/image" Target="../media/image194.jpeg"/><Relationship Id="rId28" Type="http://schemas.openxmlformats.org/officeDocument/2006/relationships/image" Target="../media/image199.jpeg"/><Relationship Id="rId10" Type="http://schemas.openxmlformats.org/officeDocument/2006/relationships/image" Target="../media/image181.jpeg"/><Relationship Id="rId19" Type="http://schemas.openxmlformats.org/officeDocument/2006/relationships/image" Target="../media/image190.jpeg"/><Relationship Id="rId31" Type="http://schemas.openxmlformats.org/officeDocument/2006/relationships/image" Target="../media/image202.jpeg"/><Relationship Id="rId4" Type="http://schemas.openxmlformats.org/officeDocument/2006/relationships/image" Target="../media/image175.jpeg"/><Relationship Id="rId9" Type="http://schemas.openxmlformats.org/officeDocument/2006/relationships/image" Target="../media/image180.jpeg"/><Relationship Id="rId14" Type="http://schemas.openxmlformats.org/officeDocument/2006/relationships/image" Target="../media/image185.jpeg"/><Relationship Id="rId22" Type="http://schemas.openxmlformats.org/officeDocument/2006/relationships/image" Target="../media/image193.jpeg"/><Relationship Id="rId27" Type="http://schemas.openxmlformats.org/officeDocument/2006/relationships/image" Target="../media/image198.jpeg"/><Relationship Id="rId30" Type="http://schemas.openxmlformats.org/officeDocument/2006/relationships/image" Target="../media/image201.jpeg"/><Relationship Id="rId35" Type="http://schemas.openxmlformats.org/officeDocument/2006/relationships/image" Target="../media/image206.jpeg"/><Relationship Id="rId8" Type="http://schemas.openxmlformats.org/officeDocument/2006/relationships/image" Target="../media/image179.jpe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194.xml"/></Relationships>
</file>

<file path=ppt/slides/_rels/slide99.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a:solidFill>
                  <a:schemeClr val="bg1"/>
                </a:solidFill>
                <a:latin typeface="맑은 고딕" pitchFamily="50" charset="-127"/>
                <a:ea typeface="맑은 고딕" pitchFamily="50" charset="-127"/>
              </a:rPr>
              <a:t>II </a:t>
            </a: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 </a:t>
            </a:r>
            <a:r>
              <a:rPr lang="en-US" altLang="ko-KR" sz="4000" b="1" dirty="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0119D9-9E6B-7704-13A5-24ABBB46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903514"/>
            <a:ext cx="8523514" cy="5562600"/>
          </a:xfrm>
          <a:prstGeom prst="rect">
            <a:avLst/>
          </a:prstGeom>
        </p:spPr>
      </p:pic>
      <p:sp>
        <p:nvSpPr>
          <p:cNvPr id="4" name="TextBox 3">
            <a:extLst>
              <a:ext uri="{FF2B5EF4-FFF2-40B4-BE49-F238E27FC236}">
                <a16:creationId xmlns:a16="http://schemas.microsoft.com/office/drawing/2014/main" id="{7E7F306D-F6BF-388E-D32F-C57B5C8E0361}"/>
              </a:ext>
            </a:extLst>
          </p:cNvPr>
          <p:cNvSpPr txBox="1"/>
          <p:nvPr/>
        </p:nvSpPr>
        <p:spPr>
          <a:xfrm>
            <a:off x="7783286" y="620486"/>
            <a:ext cx="2852057" cy="400110"/>
          </a:xfrm>
          <a:prstGeom prst="rect">
            <a:avLst/>
          </a:prstGeom>
          <a:noFill/>
        </p:spPr>
        <p:txBody>
          <a:bodyPr wrap="square" rtlCol="0">
            <a:spAutoFit/>
          </a:bodyPr>
          <a:lstStyle/>
          <a:p>
            <a:r>
              <a:rPr lang="en-US" altLang="ko-KR" sz="2000" b="1" dirty="0"/>
              <a:t>AWS</a:t>
            </a:r>
            <a:r>
              <a:rPr lang="ko-KR" altLang="en-US" sz="2000" b="1" dirty="0"/>
              <a:t> </a:t>
            </a:r>
            <a:r>
              <a:rPr lang="en-US" altLang="ko-KR" sz="2000" b="1" dirty="0"/>
              <a:t>Architect</a:t>
            </a:r>
            <a:endParaRPr lang="ko-KR" altLang="en-US" sz="2000" b="1" dirty="0"/>
          </a:p>
        </p:txBody>
      </p:sp>
    </p:spTree>
    <p:extLst>
      <p:ext uri="{BB962C8B-B14F-4D97-AF65-F5344CB8AC3E}">
        <p14:creationId xmlns:p14="http://schemas.microsoft.com/office/powerpoint/2010/main" val="2594300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9141715" cy="3977640"/>
          </a:xfrm>
        </p:spPr>
        <p:txBody>
          <a:bodyPr/>
          <a:lstStyle/>
          <a:p>
            <a:r>
              <a:rPr lang="en-US" altLang="ko-KR" dirty="0"/>
              <a:t>Virtual functions – no servers to manage </a:t>
            </a:r>
          </a:p>
          <a:p>
            <a:r>
              <a:rPr lang="en-US" altLang="ko-KR" dirty="0"/>
              <a:t>Limited by time –short executions</a:t>
            </a:r>
          </a:p>
          <a:p>
            <a:r>
              <a:rPr lang="en-US" altLang="ko-KR" dirty="0"/>
              <a:t>Run on-demand</a:t>
            </a:r>
          </a:p>
          <a:p>
            <a:r>
              <a:rPr lang="en-US" altLang="ko-KR" dirty="0"/>
              <a:t>Automated scaling</a:t>
            </a:r>
          </a:p>
          <a:p>
            <a:pPr marL="0" indent="0">
              <a:buNone/>
            </a:pP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39495" y="436481"/>
            <a:ext cx="6876288" cy="640080"/>
          </a:xfrm>
        </p:spPr>
        <p:txBody>
          <a:bodyPr/>
          <a:lstStyle/>
          <a:p>
            <a:r>
              <a:rPr lang="en-US" altLang="ko-KR" dirty="0"/>
              <a:t>Lambda language support</a:t>
            </a:r>
            <a:endParaRPr lang="ko-KR" altLang="en-US" dirty="0"/>
          </a:p>
        </p:txBody>
      </p:sp>
      <p:sp>
        <p:nvSpPr>
          <p:cNvPr id="3" name="내용 개체 틀 2"/>
          <p:cNvSpPr>
            <a:spLocks noGrp="1"/>
          </p:cNvSpPr>
          <p:nvPr>
            <p:ph idx="1"/>
          </p:nvPr>
        </p:nvSpPr>
        <p:spPr>
          <a:xfrm>
            <a:off x="539495" y="1435607"/>
            <a:ext cx="7310177" cy="4617951"/>
          </a:xfrm>
        </p:spPr>
        <p:txBody>
          <a:bodyPr>
            <a:normAutofit/>
          </a:bodyPr>
          <a:lstStyle/>
          <a:p>
            <a:r>
              <a:rPr lang="en-US" altLang="ko-KR" dirty="0"/>
              <a:t>Node.js </a:t>
            </a:r>
          </a:p>
          <a:p>
            <a:r>
              <a:rPr lang="en-US" altLang="ko-KR" dirty="0"/>
              <a:t>Python</a:t>
            </a:r>
          </a:p>
          <a:p>
            <a:r>
              <a:rPr lang="en-US" altLang="ko-KR" dirty="0"/>
              <a:t>Java</a:t>
            </a:r>
          </a:p>
          <a:p>
            <a:r>
              <a:rPr lang="en-US" altLang="ko-KR" dirty="0"/>
              <a:t>C# (.NET core)</a:t>
            </a:r>
          </a:p>
          <a:p>
            <a:r>
              <a:rPr lang="en-US" altLang="ko-KR" dirty="0"/>
              <a:t>C# / </a:t>
            </a:r>
            <a:r>
              <a:rPr lang="en-US" altLang="ko-KR" dirty="0" err="1"/>
              <a:t>powershell</a:t>
            </a:r>
            <a:endParaRPr lang="en-US" altLang="ko-KR" dirty="0"/>
          </a:p>
          <a:p>
            <a:r>
              <a:rPr lang="en-US" altLang="ko-KR" dirty="0"/>
              <a:t>Ruby</a:t>
            </a:r>
          </a:p>
          <a:p>
            <a:r>
              <a:rPr lang="en-US" altLang="ko-KR" dirty="0"/>
              <a:t>Custom Runtime API</a:t>
            </a:r>
          </a:p>
          <a:p>
            <a:pPr marL="0" indent="0">
              <a:buNone/>
            </a:pPr>
            <a:endParaRPr lang="en-US" altLang="ko-KR" b="1" dirty="0"/>
          </a:p>
          <a:p>
            <a:endParaRPr lang="ko-KR" altLang="en-US" dirty="0"/>
          </a:p>
        </p:txBody>
      </p:sp>
    </p:spTree>
    <p:extLst>
      <p:ext uri="{BB962C8B-B14F-4D97-AF65-F5344CB8AC3E}">
        <p14:creationId xmlns:p14="http://schemas.microsoft.com/office/powerpoint/2010/main" val="41741770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8" name="Freeform 649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99" name="Freeform 649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00" name="Freeform 650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01" name="TextBox 6501"/>
          <p:cNvSpPr txBox="1"/>
          <p:nvPr/>
        </p:nvSpPr>
        <p:spPr>
          <a:xfrm>
            <a:off x="254592" y="419192"/>
            <a:ext cx="11033240" cy="6247979"/>
          </a:xfrm>
          <a:prstGeom prst="rect">
            <a:avLst/>
          </a:prstGeom>
          <a:noFill/>
        </p:spPr>
        <p:txBody>
          <a:bodyPr wrap="square" lIns="0" tIns="0" rIns="0" bIns="0" rtlCol="0">
            <a:spAutoFit/>
          </a:bodyPr>
          <a:lstStyle/>
          <a:p>
            <a:pPr marL="0" indent="675046">
              <a:lnSpc>
                <a:spcPct val="100000"/>
              </a:lnSpc>
            </a:pPr>
            <a:r>
              <a:rPr lang="en-US" altLang="zh-CN" sz="4400" spc="-104" dirty="0">
                <a:solidFill>
                  <a:srgbClr val="434747"/>
                </a:solidFill>
                <a:latin typeface="Times New Roman"/>
                <a:ea typeface="Times New Roman"/>
              </a:rPr>
              <a:t>Benefits</a:t>
            </a:r>
            <a:r>
              <a:rPr lang="en-US" altLang="zh-CN" sz="4400" spc="-60" dirty="0">
                <a:solidFill>
                  <a:srgbClr val="434747"/>
                </a:solidFill>
                <a:latin typeface="Times New Roman"/>
                <a:cs typeface="Times New Roman"/>
              </a:rPr>
              <a:t> </a:t>
            </a:r>
            <a:r>
              <a:rPr lang="en-US" altLang="zh-CN" sz="4400" spc="-94" dirty="0">
                <a:solidFill>
                  <a:srgbClr val="434747"/>
                </a:solidFill>
                <a:latin typeface="Times New Roman"/>
                <a:ea typeface="Times New Roman"/>
              </a:rPr>
              <a:t>of</a:t>
            </a:r>
            <a:r>
              <a:rPr lang="en-US" altLang="zh-CN" sz="4400" spc="-60" dirty="0">
                <a:solidFill>
                  <a:srgbClr val="434747"/>
                </a:solidFill>
                <a:latin typeface="Times New Roman"/>
                <a:cs typeface="Times New Roman"/>
              </a:rPr>
              <a:t> </a:t>
            </a:r>
            <a:r>
              <a:rPr lang="en-US" altLang="zh-CN" sz="4400" spc="-179" dirty="0">
                <a:solidFill>
                  <a:srgbClr val="434747"/>
                </a:solidFill>
                <a:latin typeface="Times New Roman"/>
                <a:ea typeface="Times New Roman"/>
              </a:rPr>
              <a:t>AWS</a:t>
            </a:r>
            <a:r>
              <a:rPr lang="en-US" altLang="zh-CN" sz="4400" spc="-69" dirty="0">
                <a:solidFill>
                  <a:srgbClr val="434747"/>
                </a:solidFill>
                <a:latin typeface="Times New Roman"/>
                <a:cs typeface="Times New Roman"/>
              </a:rPr>
              <a:t> </a:t>
            </a:r>
            <a:r>
              <a:rPr lang="en-US" altLang="zh-CN" sz="4400" spc="-135" dirty="0">
                <a:solidFill>
                  <a:srgbClr val="434747"/>
                </a:solidFill>
                <a:latin typeface="Times New Roman"/>
                <a:ea typeface="Times New Roman"/>
              </a:rPr>
              <a:t>Lambda</a:t>
            </a:r>
          </a:p>
          <a:p>
            <a:pPr>
              <a:lnSpc>
                <a:spcPts val="1000"/>
              </a:lnSpc>
            </a:pPr>
            <a:endParaRPr lang="en-US" dirty="0"/>
          </a:p>
          <a:p>
            <a:pPr>
              <a:lnSpc>
                <a:spcPts val="1845"/>
              </a:lnSpc>
            </a:pPr>
            <a:endParaRPr lang="en-US" dirty="0"/>
          </a:p>
          <a:p>
            <a:pPr marL="0" indent="675046">
              <a:lnSpc>
                <a:spcPct val="100000"/>
              </a:lnSpc>
            </a:pPr>
            <a:r>
              <a:rPr lang="en-US" altLang="zh-CN" sz="2800" spc="-104" dirty="0">
                <a:solidFill>
                  <a:srgbClr val="434747"/>
                </a:solidFill>
                <a:latin typeface="Arial"/>
                <a:ea typeface="Arial"/>
              </a:rPr>
              <a:t>•</a:t>
            </a:r>
            <a:r>
              <a:rPr lang="en-US" altLang="zh-CN" sz="2800" spc="-89" dirty="0">
                <a:solidFill>
                  <a:srgbClr val="434747"/>
                </a:solidFill>
                <a:latin typeface="Arial"/>
                <a:cs typeface="Arial"/>
              </a:rPr>
              <a:t> </a:t>
            </a:r>
            <a:r>
              <a:rPr lang="en-US" altLang="zh-CN" sz="2800" spc="-139" dirty="0">
                <a:solidFill>
                  <a:srgbClr val="434747"/>
                </a:solidFill>
                <a:latin typeface="Times New Roman"/>
                <a:ea typeface="Times New Roman"/>
              </a:rPr>
              <a:t>Easy</a:t>
            </a:r>
            <a:r>
              <a:rPr lang="en-US" altLang="zh-CN" sz="2800" spc="-85" dirty="0">
                <a:solidFill>
                  <a:srgbClr val="434747"/>
                </a:solidFill>
                <a:latin typeface="Times New Roman"/>
                <a:cs typeface="Times New Roman"/>
              </a:rPr>
              <a:t> </a:t>
            </a:r>
            <a:r>
              <a:rPr lang="en-US" altLang="zh-CN" sz="2800" spc="-114" dirty="0">
                <a:solidFill>
                  <a:srgbClr val="434747"/>
                </a:solidFill>
                <a:latin typeface="Times New Roman"/>
                <a:ea typeface="Times New Roman"/>
              </a:rPr>
              <a:t>Pricing:</a:t>
            </a:r>
          </a:p>
          <a:p>
            <a:pPr marL="0" indent="1132246">
              <a:lnSpc>
                <a:spcPct val="100000"/>
              </a:lnSpc>
              <a:spcBef>
                <a:spcPts val="225"/>
              </a:spcBef>
            </a:pPr>
            <a:r>
              <a:rPr lang="en-US" altLang="zh-CN" sz="2400" dirty="0">
                <a:solidFill>
                  <a:srgbClr val="434747"/>
                </a:solidFill>
                <a:latin typeface="Arial"/>
                <a:ea typeface="Arial"/>
              </a:rPr>
              <a:t>•</a:t>
            </a:r>
            <a:r>
              <a:rPr lang="en-US" altLang="zh-CN" sz="2400" spc="80" dirty="0">
                <a:solidFill>
                  <a:srgbClr val="434747"/>
                </a:solidFill>
                <a:latin typeface="Arial"/>
                <a:cs typeface="Arial"/>
              </a:rPr>
              <a:t> </a:t>
            </a:r>
            <a:r>
              <a:rPr lang="en-US" altLang="zh-CN" sz="2400" dirty="0">
                <a:solidFill>
                  <a:srgbClr val="434747"/>
                </a:solidFill>
                <a:latin typeface="Times New Roman"/>
                <a:ea typeface="Times New Roman"/>
              </a:rPr>
              <a:t>Pay</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per</a:t>
            </a:r>
            <a:r>
              <a:rPr lang="en-US" altLang="zh-CN" sz="2400" spc="69" dirty="0">
                <a:solidFill>
                  <a:srgbClr val="434747"/>
                </a:solidFill>
                <a:latin typeface="Times New Roman"/>
                <a:cs typeface="Times New Roman"/>
              </a:rPr>
              <a:t> </a:t>
            </a:r>
            <a:r>
              <a:rPr lang="en-US" altLang="zh-CN" sz="2400" dirty="0">
                <a:solidFill>
                  <a:srgbClr val="434747"/>
                </a:solidFill>
                <a:latin typeface="Times New Roman"/>
                <a:ea typeface="Times New Roman"/>
              </a:rPr>
              <a:t>request</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and</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compute</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time</a:t>
            </a:r>
          </a:p>
          <a:p>
            <a:pPr marL="0" indent="1132246">
              <a:lnSpc>
                <a:spcPct val="100000"/>
              </a:lnSpc>
              <a:spcBef>
                <a:spcPts val="215"/>
              </a:spcBef>
            </a:pPr>
            <a:r>
              <a:rPr lang="en-US" altLang="zh-CN" sz="2400" dirty="0">
                <a:solidFill>
                  <a:srgbClr val="434747"/>
                </a:solidFill>
                <a:latin typeface="Arial"/>
                <a:ea typeface="Arial"/>
              </a:rPr>
              <a:t>•</a:t>
            </a:r>
            <a:r>
              <a:rPr lang="en-US" altLang="zh-CN" sz="2400" spc="-85" dirty="0">
                <a:solidFill>
                  <a:srgbClr val="434747"/>
                </a:solidFill>
                <a:latin typeface="Arial"/>
                <a:cs typeface="Arial"/>
              </a:rPr>
              <a:t> </a:t>
            </a:r>
            <a:r>
              <a:rPr lang="en-US" altLang="zh-CN" sz="2400" dirty="0">
                <a:solidFill>
                  <a:srgbClr val="434747"/>
                </a:solidFill>
                <a:latin typeface="Times New Roman"/>
                <a:ea typeface="Times New Roman"/>
              </a:rPr>
              <a:t>Free</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tier</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of</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1,000,000</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AWS</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Lambda</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requests</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and</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400,000</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GBs</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of</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compute</a:t>
            </a:r>
            <a:r>
              <a:rPr lang="en-US" altLang="zh-CN" sz="2400" spc="-85" dirty="0">
                <a:solidFill>
                  <a:srgbClr val="434747"/>
                </a:solidFill>
                <a:latin typeface="Times New Roman"/>
                <a:cs typeface="Times New Roman"/>
              </a:rPr>
              <a:t> </a:t>
            </a:r>
            <a:r>
              <a:rPr lang="en-US" altLang="zh-CN" sz="2400" dirty="0">
                <a:solidFill>
                  <a:srgbClr val="434747"/>
                </a:solidFill>
                <a:latin typeface="Times New Roman"/>
                <a:ea typeface="Times New Roman"/>
              </a:rPr>
              <a:t>time</a:t>
            </a:r>
          </a:p>
          <a:p>
            <a:pPr>
              <a:lnSpc>
                <a:spcPts val="1000"/>
              </a:lnSpc>
            </a:pPr>
            <a:endParaRPr lang="en-US" dirty="0"/>
          </a:p>
          <a:p>
            <a:pPr>
              <a:lnSpc>
                <a:spcPts val="1000"/>
              </a:lnSpc>
            </a:pPr>
            <a:endParaRPr lang="en-US" dirty="0"/>
          </a:p>
          <a:p>
            <a:pPr>
              <a:lnSpc>
                <a:spcPts val="1750"/>
              </a:lnSpc>
            </a:pPr>
            <a:endParaRPr lang="en-US" dirty="0"/>
          </a:p>
          <a:p>
            <a:pPr marL="0" indent="675046">
              <a:lnSpc>
                <a:spcPct val="100000"/>
              </a:lnSpc>
            </a:pPr>
            <a:r>
              <a:rPr lang="en-US" altLang="zh-CN" sz="2800" dirty="0">
                <a:solidFill>
                  <a:srgbClr val="434747"/>
                </a:solidFill>
                <a:latin typeface="Arial"/>
                <a:ea typeface="Arial"/>
              </a:rPr>
              <a:t>•</a:t>
            </a:r>
            <a:r>
              <a:rPr lang="en-US" altLang="zh-CN" sz="2800" spc="-135" dirty="0">
                <a:solidFill>
                  <a:srgbClr val="434747"/>
                </a:solidFill>
                <a:latin typeface="Arial"/>
                <a:cs typeface="Arial"/>
              </a:rPr>
              <a:t> </a:t>
            </a:r>
            <a:r>
              <a:rPr lang="en-US" altLang="zh-CN" sz="2800" dirty="0">
                <a:solidFill>
                  <a:srgbClr val="434747"/>
                </a:solidFill>
                <a:latin typeface="Times New Roman"/>
                <a:ea typeface="Times New Roman"/>
              </a:rPr>
              <a:t>Integrated</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with</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the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whole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AWS</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suite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services</a:t>
            </a:r>
          </a:p>
          <a:p>
            <a:pPr>
              <a:lnSpc>
                <a:spcPts val="619"/>
              </a:lnSpc>
            </a:pPr>
            <a:endParaRPr lang="en-US" dirty="0"/>
          </a:p>
          <a:p>
            <a:pPr marL="0" indent="675046">
              <a:lnSpc>
                <a:spcPct val="100000"/>
              </a:lnSpc>
            </a:pPr>
            <a:r>
              <a:rPr lang="en-US" altLang="zh-CN" sz="2800" spc="-35" dirty="0">
                <a:solidFill>
                  <a:srgbClr val="434747"/>
                </a:solidFill>
                <a:latin typeface="Arial"/>
                <a:ea typeface="Arial"/>
              </a:rPr>
              <a:t>•</a:t>
            </a:r>
            <a:r>
              <a:rPr lang="en-US" altLang="zh-CN" sz="2800" spc="-25" dirty="0">
                <a:solidFill>
                  <a:srgbClr val="434747"/>
                </a:solidFill>
                <a:latin typeface="Arial"/>
                <a:cs typeface="Arial"/>
              </a:rPr>
              <a:t> </a:t>
            </a:r>
            <a:r>
              <a:rPr lang="en-US" altLang="zh-CN" sz="2800" spc="-34" dirty="0">
                <a:solidFill>
                  <a:srgbClr val="434747"/>
                </a:solidFill>
                <a:latin typeface="Times New Roman"/>
                <a:ea typeface="Times New Roman"/>
              </a:rPr>
              <a:t>Integrated</a:t>
            </a:r>
            <a:r>
              <a:rPr lang="en-US" altLang="zh-CN" sz="2800" spc="-30" dirty="0">
                <a:solidFill>
                  <a:srgbClr val="434747"/>
                </a:solidFill>
                <a:latin typeface="Times New Roman"/>
                <a:cs typeface="Times New Roman"/>
              </a:rPr>
              <a:t> </a:t>
            </a:r>
            <a:r>
              <a:rPr lang="en-US" altLang="zh-CN" sz="2800" spc="-44" dirty="0">
                <a:solidFill>
                  <a:srgbClr val="434747"/>
                </a:solidFill>
                <a:latin typeface="Times New Roman"/>
                <a:ea typeface="Times New Roman"/>
              </a:rPr>
              <a:t>with</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many</a:t>
            </a:r>
            <a:r>
              <a:rPr lang="en-US" altLang="zh-CN" sz="2800" spc="-25" dirty="0">
                <a:solidFill>
                  <a:srgbClr val="434747"/>
                </a:solidFill>
                <a:latin typeface="Times New Roman"/>
                <a:cs typeface="Times New Roman"/>
              </a:rPr>
              <a:t> </a:t>
            </a:r>
            <a:r>
              <a:rPr lang="en-US" altLang="zh-CN" sz="2800" spc="-44" dirty="0">
                <a:solidFill>
                  <a:srgbClr val="434747"/>
                </a:solidFill>
                <a:latin typeface="Times New Roman"/>
                <a:ea typeface="Times New Roman"/>
              </a:rPr>
              <a:t>programming</a:t>
            </a:r>
            <a:r>
              <a:rPr lang="en-US" altLang="zh-CN" sz="2800" spc="-35" dirty="0">
                <a:solidFill>
                  <a:srgbClr val="434747"/>
                </a:solidFill>
                <a:latin typeface="Times New Roman"/>
                <a:cs typeface="Times New Roman"/>
              </a:rPr>
              <a:t> </a:t>
            </a:r>
            <a:r>
              <a:rPr lang="en-US" altLang="zh-CN" sz="2800" spc="-40" dirty="0">
                <a:solidFill>
                  <a:srgbClr val="434747"/>
                </a:solidFill>
                <a:latin typeface="Times New Roman"/>
                <a:ea typeface="Times New Roman"/>
              </a:rPr>
              <a:t>languages</a:t>
            </a:r>
          </a:p>
          <a:p>
            <a:pPr>
              <a:lnSpc>
                <a:spcPts val="740"/>
              </a:lnSpc>
            </a:pPr>
            <a:endParaRPr lang="en-US" dirty="0"/>
          </a:p>
          <a:p>
            <a:pPr marL="0" indent="675046">
              <a:lnSpc>
                <a:spcPct val="100000"/>
              </a:lnSpc>
            </a:pPr>
            <a:r>
              <a:rPr lang="en-US" altLang="zh-CN" sz="2800" spc="-25" dirty="0">
                <a:solidFill>
                  <a:srgbClr val="434747"/>
                </a:solidFill>
                <a:latin typeface="Arial"/>
                <a:ea typeface="Arial"/>
              </a:rPr>
              <a:t>•</a:t>
            </a:r>
            <a:r>
              <a:rPr lang="en-US" altLang="zh-CN" sz="2800" spc="-15" dirty="0">
                <a:solidFill>
                  <a:srgbClr val="434747"/>
                </a:solidFill>
                <a:latin typeface="Arial"/>
                <a:cs typeface="Arial"/>
              </a:rPr>
              <a:t> </a:t>
            </a:r>
            <a:r>
              <a:rPr lang="en-US" altLang="zh-CN" sz="2800" spc="-34" dirty="0">
                <a:solidFill>
                  <a:srgbClr val="434747"/>
                </a:solidFill>
                <a:latin typeface="Times New Roman"/>
                <a:ea typeface="Times New Roman"/>
              </a:rPr>
              <a:t>Easy</a:t>
            </a:r>
            <a:r>
              <a:rPr lang="en-US" altLang="zh-CN" sz="2800" spc="-15" dirty="0">
                <a:solidFill>
                  <a:srgbClr val="434747"/>
                </a:solidFill>
                <a:latin typeface="Times New Roman"/>
                <a:cs typeface="Times New Roman"/>
              </a:rPr>
              <a:t> </a:t>
            </a:r>
            <a:r>
              <a:rPr lang="en-US" altLang="zh-CN" sz="2800" spc="-35" dirty="0">
                <a:solidFill>
                  <a:srgbClr val="434747"/>
                </a:solidFill>
                <a:latin typeface="Times New Roman"/>
                <a:ea typeface="Times New Roman"/>
              </a:rPr>
              <a:t>monitoring</a:t>
            </a:r>
            <a:r>
              <a:rPr lang="en-US" altLang="zh-CN" sz="2800" spc="-10" dirty="0">
                <a:solidFill>
                  <a:srgbClr val="434747"/>
                </a:solidFill>
                <a:latin typeface="Times New Roman"/>
                <a:cs typeface="Times New Roman"/>
              </a:rPr>
              <a:t> </a:t>
            </a:r>
            <a:r>
              <a:rPr lang="en-US" altLang="zh-CN" sz="2800" spc="-30" dirty="0">
                <a:solidFill>
                  <a:srgbClr val="434747"/>
                </a:solidFill>
                <a:latin typeface="Times New Roman"/>
                <a:ea typeface="Times New Roman"/>
              </a:rPr>
              <a:t>through</a:t>
            </a:r>
            <a:r>
              <a:rPr lang="en-US" altLang="zh-CN" sz="2800" spc="-15" dirty="0">
                <a:solidFill>
                  <a:srgbClr val="434747"/>
                </a:solidFill>
                <a:latin typeface="Times New Roman"/>
                <a:cs typeface="Times New Roman"/>
              </a:rPr>
              <a:t> </a:t>
            </a:r>
            <a:r>
              <a:rPr lang="en-US" altLang="zh-CN" sz="2800" spc="-60" dirty="0">
                <a:solidFill>
                  <a:srgbClr val="434747"/>
                </a:solidFill>
                <a:latin typeface="Times New Roman"/>
                <a:ea typeface="Times New Roman"/>
              </a:rPr>
              <a:t>AWS</a:t>
            </a:r>
            <a:r>
              <a:rPr lang="en-US" altLang="zh-CN" sz="2800" spc="-20" dirty="0">
                <a:solidFill>
                  <a:srgbClr val="434747"/>
                </a:solidFill>
                <a:latin typeface="Times New Roman"/>
                <a:cs typeface="Times New Roman"/>
              </a:rPr>
              <a:t> </a:t>
            </a:r>
            <a:r>
              <a:rPr lang="en-US" altLang="zh-CN" sz="2800" spc="-40" dirty="0">
                <a:solidFill>
                  <a:srgbClr val="434747"/>
                </a:solidFill>
                <a:latin typeface="Times New Roman"/>
                <a:ea typeface="Times New Roman"/>
              </a:rPr>
              <a:t>CloudWatch</a:t>
            </a:r>
          </a:p>
          <a:p>
            <a:pPr>
              <a:lnSpc>
                <a:spcPts val="644"/>
              </a:lnSpc>
            </a:pPr>
            <a:endParaRPr lang="en-US" dirty="0"/>
          </a:p>
          <a:p>
            <a:pPr marL="0" indent="675046">
              <a:lnSpc>
                <a:spcPct val="100000"/>
              </a:lnSpc>
            </a:pPr>
            <a:r>
              <a:rPr lang="en-US" altLang="zh-CN" sz="2800" dirty="0">
                <a:solidFill>
                  <a:srgbClr val="434747"/>
                </a:solidFill>
                <a:latin typeface="Arial"/>
                <a:ea typeface="Arial"/>
              </a:rPr>
              <a:t>•</a:t>
            </a:r>
            <a:r>
              <a:rPr lang="en-US" altLang="zh-CN" sz="2800" spc="-135" dirty="0">
                <a:solidFill>
                  <a:srgbClr val="434747"/>
                </a:solidFill>
                <a:latin typeface="Arial"/>
                <a:cs typeface="Arial"/>
              </a:rPr>
              <a:t> </a:t>
            </a:r>
            <a:r>
              <a:rPr lang="en-US" altLang="zh-CN" sz="2800" dirty="0">
                <a:solidFill>
                  <a:srgbClr val="434747"/>
                </a:solidFill>
                <a:latin typeface="Times New Roman"/>
                <a:ea typeface="Times New Roman"/>
              </a:rPr>
              <a:t>Easy</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get</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more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resources</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per</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functions</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(up</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10GB</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RAM!)</a:t>
            </a:r>
          </a:p>
          <a:p>
            <a:pPr>
              <a:lnSpc>
                <a:spcPts val="619"/>
              </a:lnSpc>
            </a:pPr>
            <a:endParaRPr lang="en-US" dirty="0"/>
          </a:p>
          <a:p>
            <a:pPr marL="0" indent="675046">
              <a:lnSpc>
                <a:spcPct val="100000"/>
              </a:lnSpc>
            </a:pPr>
            <a:r>
              <a:rPr lang="en-US" altLang="zh-CN" sz="2800" spc="-50" dirty="0">
                <a:solidFill>
                  <a:srgbClr val="434747"/>
                </a:solidFill>
                <a:latin typeface="Arial"/>
                <a:ea typeface="Arial"/>
              </a:rPr>
              <a:t>•</a:t>
            </a:r>
            <a:r>
              <a:rPr lang="en-US" altLang="zh-CN" sz="2800" spc="-34" dirty="0">
                <a:solidFill>
                  <a:srgbClr val="434747"/>
                </a:solidFill>
                <a:latin typeface="Arial"/>
                <a:cs typeface="Arial"/>
              </a:rPr>
              <a:t> </a:t>
            </a:r>
            <a:r>
              <a:rPr lang="en-US" altLang="zh-CN" sz="2800" spc="-60" dirty="0">
                <a:solidFill>
                  <a:srgbClr val="434747"/>
                </a:solidFill>
                <a:latin typeface="Times New Roman"/>
                <a:ea typeface="Times New Roman"/>
              </a:rPr>
              <a:t>Increasing</a:t>
            </a:r>
            <a:r>
              <a:rPr lang="en-US" altLang="zh-CN" sz="2800" spc="-30" dirty="0">
                <a:solidFill>
                  <a:srgbClr val="434747"/>
                </a:solidFill>
                <a:latin typeface="Times New Roman"/>
                <a:cs typeface="Times New Roman"/>
              </a:rPr>
              <a:t> </a:t>
            </a:r>
            <a:r>
              <a:rPr lang="en-US" altLang="zh-CN" sz="2800" spc="-100" dirty="0">
                <a:solidFill>
                  <a:srgbClr val="434747"/>
                </a:solidFill>
                <a:latin typeface="Times New Roman"/>
                <a:ea typeface="Times New Roman"/>
              </a:rPr>
              <a:t>RAM</a:t>
            </a:r>
            <a:r>
              <a:rPr lang="en-US" altLang="zh-CN" sz="2800" spc="-34" dirty="0">
                <a:solidFill>
                  <a:srgbClr val="434747"/>
                </a:solidFill>
                <a:latin typeface="Times New Roman"/>
                <a:cs typeface="Times New Roman"/>
              </a:rPr>
              <a:t> </a:t>
            </a:r>
            <a:r>
              <a:rPr lang="en-US" altLang="zh-CN" sz="2800" spc="-55" dirty="0">
                <a:solidFill>
                  <a:srgbClr val="434747"/>
                </a:solidFill>
                <a:latin typeface="Times New Roman"/>
                <a:ea typeface="Times New Roman"/>
              </a:rPr>
              <a:t>will</a:t>
            </a:r>
            <a:r>
              <a:rPr lang="en-US" altLang="zh-CN" sz="2800" spc="-30" dirty="0">
                <a:solidFill>
                  <a:srgbClr val="434747"/>
                </a:solidFill>
                <a:latin typeface="Times New Roman"/>
                <a:cs typeface="Times New Roman"/>
              </a:rPr>
              <a:t> </a:t>
            </a:r>
            <a:r>
              <a:rPr lang="en-US" altLang="zh-CN" sz="2800" spc="-55" dirty="0">
                <a:solidFill>
                  <a:srgbClr val="434747"/>
                </a:solidFill>
                <a:latin typeface="Times New Roman"/>
                <a:ea typeface="Times New Roman"/>
              </a:rPr>
              <a:t>also</a:t>
            </a:r>
            <a:r>
              <a:rPr lang="en-US" altLang="zh-CN" sz="2800" spc="-34" dirty="0">
                <a:solidFill>
                  <a:srgbClr val="434747"/>
                </a:solidFill>
                <a:latin typeface="Times New Roman"/>
                <a:cs typeface="Times New Roman"/>
              </a:rPr>
              <a:t> </a:t>
            </a:r>
            <a:r>
              <a:rPr lang="en-US" altLang="zh-CN" sz="2800" spc="-64" dirty="0">
                <a:solidFill>
                  <a:srgbClr val="434747"/>
                </a:solidFill>
                <a:latin typeface="Times New Roman"/>
                <a:ea typeface="Times New Roman"/>
              </a:rPr>
              <a:t>improve</a:t>
            </a:r>
            <a:r>
              <a:rPr lang="en-US" altLang="zh-CN" sz="2800" spc="-30" dirty="0">
                <a:solidFill>
                  <a:srgbClr val="434747"/>
                </a:solidFill>
                <a:latin typeface="Times New Roman"/>
                <a:cs typeface="Times New Roman"/>
              </a:rPr>
              <a:t> </a:t>
            </a:r>
            <a:r>
              <a:rPr lang="en-US" altLang="zh-CN" sz="2800" spc="-94" dirty="0">
                <a:solidFill>
                  <a:srgbClr val="434747"/>
                </a:solidFill>
                <a:latin typeface="Times New Roman"/>
                <a:ea typeface="Times New Roman"/>
              </a:rPr>
              <a:t>CPU</a:t>
            </a:r>
            <a:r>
              <a:rPr lang="en-US" altLang="zh-CN" sz="2800" spc="-34" dirty="0">
                <a:solidFill>
                  <a:srgbClr val="434747"/>
                </a:solidFill>
                <a:latin typeface="Times New Roman"/>
                <a:cs typeface="Times New Roman"/>
              </a:rPr>
              <a:t> </a:t>
            </a:r>
            <a:r>
              <a:rPr lang="en-US" altLang="zh-CN" sz="2800" spc="-65" dirty="0">
                <a:solidFill>
                  <a:srgbClr val="434747"/>
                </a:solidFill>
                <a:latin typeface="Times New Roman"/>
                <a:ea typeface="Times New Roman"/>
              </a:rPr>
              <a:t>and</a:t>
            </a:r>
            <a:r>
              <a:rPr lang="en-US" altLang="zh-CN" sz="2800" spc="-35" dirty="0">
                <a:solidFill>
                  <a:srgbClr val="434747"/>
                </a:solidFill>
                <a:latin typeface="Times New Roman"/>
                <a:cs typeface="Times New Roman"/>
              </a:rPr>
              <a:t> </a:t>
            </a:r>
            <a:r>
              <a:rPr lang="en-US" altLang="zh-CN" sz="2800" spc="-65" dirty="0">
                <a:solidFill>
                  <a:srgbClr val="434747"/>
                </a:solidFill>
                <a:latin typeface="Times New Roman"/>
                <a:ea typeface="Times New Roman"/>
              </a:rPr>
              <a:t>network!</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845"/>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6502" name="TextBox 6502"/>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8" name="Freeform 650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09" name="Freeform 650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10" name="Freeform 651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512" name="Picture 6512"/>
          <p:cNvPicPr>
            <a:picLocks noChangeAspect="1"/>
          </p:cNvPicPr>
          <p:nvPr/>
        </p:nvPicPr>
        <p:blipFill>
          <a:blip r:embed="rId2"/>
          <a:stretch>
            <a:fillRect/>
          </a:stretch>
        </p:blipFill>
        <p:spPr>
          <a:xfrm>
            <a:off x="7665720" y="1912620"/>
            <a:ext cx="1036319" cy="1036319"/>
          </a:xfrm>
          <a:prstGeom prst="rect">
            <a:avLst/>
          </a:prstGeom>
        </p:spPr>
      </p:pic>
      <p:pic>
        <p:nvPicPr>
          <p:cNvPr id="6513" name="Picture 6513"/>
          <p:cNvPicPr>
            <a:picLocks noChangeAspect="1"/>
          </p:cNvPicPr>
          <p:nvPr/>
        </p:nvPicPr>
        <p:blipFill>
          <a:blip r:embed="rId3"/>
          <a:stretch>
            <a:fillRect/>
          </a:stretch>
        </p:blipFill>
        <p:spPr>
          <a:xfrm>
            <a:off x="1394460" y="1912620"/>
            <a:ext cx="1036319" cy="1036319"/>
          </a:xfrm>
          <a:prstGeom prst="rect">
            <a:avLst/>
          </a:prstGeom>
        </p:spPr>
      </p:pic>
      <p:pic>
        <p:nvPicPr>
          <p:cNvPr id="6514" name="Picture 6514"/>
          <p:cNvPicPr>
            <a:picLocks noChangeAspect="1"/>
          </p:cNvPicPr>
          <p:nvPr/>
        </p:nvPicPr>
        <p:blipFill>
          <a:blip r:embed="rId4"/>
          <a:stretch>
            <a:fillRect/>
          </a:stretch>
        </p:blipFill>
        <p:spPr>
          <a:xfrm>
            <a:off x="5570220" y="1912620"/>
            <a:ext cx="1036319" cy="1036319"/>
          </a:xfrm>
          <a:prstGeom prst="rect">
            <a:avLst/>
          </a:prstGeom>
        </p:spPr>
      </p:pic>
      <p:pic>
        <p:nvPicPr>
          <p:cNvPr id="6515" name="Picture 6515"/>
          <p:cNvPicPr>
            <a:picLocks noChangeAspect="1"/>
          </p:cNvPicPr>
          <p:nvPr/>
        </p:nvPicPr>
        <p:blipFill>
          <a:blip r:embed="rId5"/>
          <a:stretch>
            <a:fillRect/>
          </a:stretch>
        </p:blipFill>
        <p:spPr>
          <a:xfrm>
            <a:off x="9761220" y="3878579"/>
            <a:ext cx="1036319" cy="1036319"/>
          </a:xfrm>
          <a:prstGeom prst="rect">
            <a:avLst/>
          </a:prstGeom>
        </p:spPr>
      </p:pic>
      <p:pic>
        <p:nvPicPr>
          <p:cNvPr id="6516" name="Picture 6516"/>
          <p:cNvPicPr>
            <a:picLocks noChangeAspect="1"/>
          </p:cNvPicPr>
          <p:nvPr/>
        </p:nvPicPr>
        <p:blipFill>
          <a:blip r:embed="rId6"/>
          <a:stretch>
            <a:fillRect/>
          </a:stretch>
        </p:blipFill>
        <p:spPr>
          <a:xfrm>
            <a:off x="3474720" y="3878579"/>
            <a:ext cx="1051560" cy="1036319"/>
          </a:xfrm>
          <a:prstGeom prst="rect">
            <a:avLst/>
          </a:prstGeom>
        </p:spPr>
      </p:pic>
      <p:pic>
        <p:nvPicPr>
          <p:cNvPr id="6517" name="Picture 6517"/>
          <p:cNvPicPr>
            <a:picLocks noChangeAspect="1"/>
          </p:cNvPicPr>
          <p:nvPr/>
        </p:nvPicPr>
        <p:blipFill>
          <a:blip r:embed="rId7"/>
          <a:stretch>
            <a:fillRect/>
          </a:stretch>
        </p:blipFill>
        <p:spPr>
          <a:xfrm>
            <a:off x="5570220" y="3878579"/>
            <a:ext cx="1036319" cy="1036319"/>
          </a:xfrm>
          <a:prstGeom prst="rect">
            <a:avLst/>
          </a:prstGeom>
        </p:spPr>
      </p:pic>
      <p:pic>
        <p:nvPicPr>
          <p:cNvPr id="6518" name="Picture 6518"/>
          <p:cNvPicPr>
            <a:picLocks noChangeAspect="1"/>
          </p:cNvPicPr>
          <p:nvPr/>
        </p:nvPicPr>
        <p:blipFill>
          <a:blip r:embed="rId8"/>
          <a:stretch>
            <a:fillRect/>
          </a:stretch>
        </p:blipFill>
        <p:spPr>
          <a:xfrm>
            <a:off x="7665720" y="3878579"/>
            <a:ext cx="1036319" cy="1036319"/>
          </a:xfrm>
          <a:prstGeom prst="rect">
            <a:avLst/>
          </a:prstGeom>
        </p:spPr>
      </p:pic>
      <p:pic>
        <p:nvPicPr>
          <p:cNvPr id="6519" name="Picture 6519"/>
          <p:cNvPicPr>
            <a:picLocks noChangeAspect="1"/>
          </p:cNvPicPr>
          <p:nvPr/>
        </p:nvPicPr>
        <p:blipFill>
          <a:blip r:embed="rId9"/>
          <a:stretch>
            <a:fillRect/>
          </a:stretch>
        </p:blipFill>
        <p:spPr>
          <a:xfrm>
            <a:off x="3474720" y="1912620"/>
            <a:ext cx="1051560" cy="1036319"/>
          </a:xfrm>
          <a:prstGeom prst="rect">
            <a:avLst/>
          </a:prstGeom>
        </p:spPr>
      </p:pic>
      <p:pic>
        <p:nvPicPr>
          <p:cNvPr id="6520" name="Picture 6520"/>
          <p:cNvPicPr>
            <a:picLocks noChangeAspect="1"/>
          </p:cNvPicPr>
          <p:nvPr/>
        </p:nvPicPr>
        <p:blipFill>
          <a:blip r:embed="rId10"/>
          <a:stretch>
            <a:fillRect/>
          </a:stretch>
        </p:blipFill>
        <p:spPr>
          <a:xfrm>
            <a:off x="9761220" y="1912620"/>
            <a:ext cx="1036319" cy="1036319"/>
          </a:xfrm>
          <a:prstGeom prst="rect">
            <a:avLst/>
          </a:prstGeom>
        </p:spPr>
      </p:pic>
      <p:pic>
        <p:nvPicPr>
          <p:cNvPr id="6521" name="Picture 6521"/>
          <p:cNvPicPr>
            <a:picLocks noChangeAspect="1"/>
          </p:cNvPicPr>
          <p:nvPr/>
        </p:nvPicPr>
        <p:blipFill>
          <a:blip r:embed="rId11"/>
          <a:stretch>
            <a:fillRect/>
          </a:stretch>
        </p:blipFill>
        <p:spPr>
          <a:xfrm>
            <a:off x="1394460" y="3878579"/>
            <a:ext cx="1036319" cy="1036319"/>
          </a:xfrm>
          <a:prstGeom prst="rect">
            <a:avLst/>
          </a:prstGeom>
        </p:spPr>
      </p:pic>
      <p:sp>
        <p:nvSpPr>
          <p:cNvPr id="2" name="TextBox 6521"/>
          <p:cNvSpPr txBox="1"/>
          <p:nvPr/>
        </p:nvSpPr>
        <p:spPr>
          <a:xfrm>
            <a:off x="929639" y="114900"/>
            <a:ext cx="5935757" cy="1285239"/>
          </a:xfrm>
          <a:prstGeom prst="rect">
            <a:avLst/>
          </a:prstGeom>
          <a:noFill/>
        </p:spPr>
        <p:txBody>
          <a:bodyPr wrap="square" lIns="0" tIns="0" rIns="0" bIns="0" rtlCol="0">
            <a:spAutoFit/>
          </a:bodyPr>
          <a:lstStyle/>
          <a:p>
            <a:pPr marL="0" hangingPunct="0">
              <a:lnSpc>
                <a:spcPct val="95416"/>
              </a:lnSpc>
            </a:pPr>
            <a:r>
              <a:rPr lang="en-US" altLang="zh-CN" sz="4400" spc="-129" dirty="0">
                <a:solidFill>
                  <a:srgbClr val="434747"/>
                </a:solidFill>
                <a:latin typeface="Times New Roman"/>
                <a:ea typeface="Times New Roman"/>
              </a:rPr>
              <a:t>AWS</a:t>
            </a:r>
            <a:r>
              <a:rPr lang="en-US" altLang="zh-CN" sz="4400" spc="-44" dirty="0">
                <a:solidFill>
                  <a:srgbClr val="434747"/>
                </a:solidFill>
                <a:latin typeface="Times New Roman"/>
                <a:cs typeface="Times New Roman"/>
              </a:rPr>
              <a:t> </a:t>
            </a:r>
            <a:r>
              <a:rPr lang="en-US" altLang="zh-CN" sz="4400" spc="-100" dirty="0">
                <a:solidFill>
                  <a:srgbClr val="434747"/>
                </a:solidFill>
                <a:latin typeface="Times New Roman"/>
                <a:ea typeface="Times New Roman"/>
              </a:rPr>
              <a:t>Lambda</a:t>
            </a:r>
            <a:r>
              <a:rPr lang="en-US" altLang="zh-CN" sz="4400" spc="-50" dirty="0">
                <a:solidFill>
                  <a:srgbClr val="434747"/>
                </a:solidFill>
                <a:latin typeface="Times New Roman"/>
                <a:cs typeface="Times New Roman"/>
              </a:rPr>
              <a:t> </a:t>
            </a:r>
            <a:r>
              <a:rPr lang="en-US" altLang="zh-CN" sz="4400" spc="-69" dirty="0">
                <a:solidFill>
                  <a:srgbClr val="434747"/>
                </a:solidFill>
                <a:latin typeface="Times New Roman"/>
                <a:ea typeface="Times New Roman"/>
              </a:rPr>
              <a:t>Integrations</a:t>
            </a:r>
            <a:r>
              <a:rPr lang="en-US" altLang="zh-CN" sz="4400" dirty="0">
                <a:solidFill>
                  <a:srgbClr val="434747"/>
                </a:solidFill>
                <a:latin typeface="Times New Roman"/>
                <a:cs typeface="Times New Roman"/>
              </a:rPr>
              <a:t> </a:t>
            </a:r>
            <a:r>
              <a:rPr lang="en-US" altLang="zh-CN" sz="4400" spc="-114" dirty="0">
                <a:solidFill>
                  <a:srgbClr val="434747"/>
                </a:solidFill>
                <a:latin typeface="Times New Roman"/>
                <a:ea typeface="Times New Roman"/>
              </a:rPr>
              <a:t>Main</a:t>
            </a:r>
            <a:r>
              <a:rPr lang="en-US" altLang="zh-CN" sz="4400" spc="135" dirty="0">
                <a:solidFill>
                  <a:srgbClr val="434747"/>
                </a:solidFill>
                <a:latin typeface="Times New Roman"/>
                <a:cs typeface="Times New Roman"/>
              </a:rPr>
              <a:t> </a:t>
            </a:r>
            <a:r>
              <a:rPr lang="en-US" altLang="zh-CN" sz="4400" spc="-100" dirty="0">
                <a:solidFill>
                  <a:srgbClr val="434747"/>
                </a:solidFill>
                <a:latin typeface="Times New Roman"/>
                <a:ea typeface="Times New Roman"/>
              </a:rPr>
              <a:t>ones</a:t>
            </a:r>
          </a:p>
        </p:txBody>
      </p:sp>
      <p:sp>
        <p:nvSpPr>
          <p:cNvPr id="6522" name="TextBox 6522"/>
          <p:cNvSpPr txBox="1"/>
          <p:nvPr/>
        </p:nvSpPr>
        <p:spPr>
          <a:xfrm>
            <a:off x="1000026" y="3092467"/>
            <a:ext cx="1827950" cy="2580131"/>
          </a:xfrm>
          <a:prstGeom prst="rect">
            <a:avLst/>
          </a:prstGeom>
          <a:noFill/>
        </p:spPr>
        <p:txBody>
          <a:bodyPr wrap="square" lIns="0" tIns="0" rIns="0" bIns="0" rtlCol="0">
            <a:spAutoFit/>
          </a:bodyPr>
          <a:lstStyle/>
          <a:p>
            <a:pPr marL="0" indent="233793">
              <a:lnSpc>
                <a:spcPct val="101666"/>
              </a:lnSpc>
            </a:pPr>
            <a:r>
              <a:rPr lang="en-US" altLang="zh-CN" sz="1800" b="1" spc="-10" dirty="0">
                <a:solidFill>
                  <a:srgbClr val="434747"/>
                </a:solidFill>
                <a:latin typeface="Calibri"/>
                <a:ea typeface="Calibri"/>
              </a:rPr>
              <a:t>API</a:t>
            </a:r>
            <a:r>
              <a:rPr lang="en-US" altLang="zh-CN" sz="1800" b="1" spc="-10" dirty="0">
                <a:solidFill>
                  <a:srgbClr val="434747"/>
                </a:solidFill>
                <a:latin typeface="Calibri"/>
                <a:cs typeface="Calibri"/>
              </a:rPr>
              <a:t> </a:t>
            </a:r>
            <a:r>
              <a:rPr lang="en-US" altLang="zh-CN" sz="1800" b="1" spc="-10" dirty="0">
                <a:solidFill>
                  <a:srgbClr val="434747"/>
                </a:solidFill>
                <a:latin typeface="Calibri"/>
                <a:ea typeface="Calibri"/>
              </a:rPr>
              <a:t>Gateway</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95"/>
              </a:lnSpc>
            </a:pPr>
            <a:endParaRPr lang="en-US" dirty="0"/>
          </a:p>
          <a:p>
            <a:pPr marL="0">
              <a:lnSpc>
                <a:spcPct val="100000"/>
              </a:lnSpc>
            </a:pPr>
            <a:r>
              <a:rPr lang="en-US" altLang="zh-CN" sz="1800" b="1" spc="-15" dirty="0">
                <a:solidFill>
                  <a:srgbClr val="434747"/>
                </a:solidFill>
                <a:latin typeface="Calibri"/>
                <a:ea typeface="Calibri"/>
              </a:rPr>
              <a:t>CloudWatch</a:t>
            </a:r>
            <a:r>
              <a:rPr lang="en-US" altLang="zh-CN" sz="1800" b="1" spc="15" dirty="0">
                <a:solidFill>
                  <a:srgbClr val="434747"/>
                </a:solidFill>
                <a:latin typeface="Calibri"/>
                <a:cs typeface="Calibri"/>
              </a:rPr>
              <a:t> </a:t>
            </a:r>
            <a:r>
              <a:rPr lang="en-US" altLang="zh-CN" sz="1800" b="1" spc="-15" dirty="0">
                <a:solidFill>
                  <a:srgbClr val="434747"/>
                </a:solidFill>
                <a:latin typeface="Calibri"/>
                <a:ea typeface="Calibri"/>
              </a:rPr>
              <a:t>Events</a:t>
            </a:r>
          </a:p>
          <a:p>
            <a:pPr marL="0" indent="341439">
              <a:lnSpc>
                <a:spcPct val="100000"/>
              </a:lnSpc>
            </a:pPr>
            <a:r>
              <a:rPr lang="en-US" altLang="zh-CN" sz="1800" b="1" spc="-15" dirty="0">
                <a:solidFill>
                  <a:srgbClr val="434747"/>
                </a:solidFill>
                <a:latin typeface="Calibri"/>
                <a:ea typeface="Calibri"/>
              </a:rPr>
              <a:t>Event</a:t>
            </a:r>
            <a:r>
              <a:rPr lang="en-US" altLang="zh-CN" sz="1800" b="1" spc="-10" dirty="0">
                <a:solidFill>
                  <a:srgbClr val="434747"/>
                </a:solidFill>
                <a:latin typeface="Calibri"/>
                <a:ea typeface="Calibri"/>
              </a:rPr>
              <a:t>Bridge</a:t>
            </a:r>
          </a:p>
        </p:txBody>
      </p:sp>
      <p:sp>
        <p:nvSpPr>
          <p:cNvPr id="6523" name="TextBox 6523"/>
          <p:cNvSpPr txBox="1"/>
          <p:nvPr/>
        </p:nvSpPr>
        <p:spPr>
          <a:xfrm>
            <a:off x="3183948" y="3092467"/>
            <a:ext cx="1630302" cy="2302763"/>
          </a:xfrm>
          <a:prstGeom prst="rect">
            <a:avLst/>
          </a:prstGeom>
          <a:noFill/>
        </p:spPr>
        <p:txBody>
          <a:bodyPr wrap="square" lIns="0" tIns="0" rIns="0" bIns="0" rtlCol="0">
            <a:spAutoFit/>
          </a:bodyPr>
          <a:lstStyle/>
          <a:p>
            <a:pPr marL="0" indent="495094">
              <a:lnSpc>
                <a:spcPct val="101666"/>
              </a:lnSpc>
            </a:pPr>
            <a:r>
              <a:rPr lang="en-US" altLang="zh-CN" sz="1800" b="1" spc="-10" dirty="0">
                <a:solidFill>
                  <a:srgbClr val="434747"/>
                </a:solidFill>
                <a:latin typeface="Calibri"/>
                <a:ea typeface="Calibri"/>
              </a:rPr>
              <a:t>Kine</a:t>
            </a:r>
            <a:r>
              <a:rPr lang="en-US" altLang="zh-CN" sz="1800" b="1" dirty="0">
                <a:solidFill>
                  <a:srgbClr val="434747"/>
                </a:solidFill>
                <a:latin typeface="Calibri"/>
                <a:ea typeface="Calibri"/>
              </a:rPr>
              <a:t>sis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35"/>
              </a:lnSpc>
            </a:pPr>
            <a:endParaRPr lang="en-US" dirty="0"/>
          </a:p>
          <a:p>
            <a:pPr marL="0">
              <a:lnSpc>
                <a:spcPct val="101666"/>
              </a:lnSpc>
            </a:pPr>
            <a:r>
              <a:rPr lang="en-US" altLang="zh-CN" sz="1800" b="1" spc="-10" dirty="0">
                <a:solidFill>
                  <a:srgbClr val="434747"/>
                </a:solidFill>
                <a:latin typeface="Calibri"/>
                <a:ea typeface="Calibri"/>
              </a:rPr>
              <a:t>CloudWatch</a:t>
            </a:r>
            <a:r>
              <a:rPr lang="en-US" altLang="zh-CN" sz="1800" b="1" dirty="0">
                <a:solidFill>
                  <a:srgbClr val="434747"/>
                </a:solidFill>
                <a:latin typeface="Calibri"/>
                <a:cs typeface="Calibri"/>
              </a:rPr>
              <a:t> </a:t>
            </a:r>
            <a:r>
              <a:rPr lang="en-US" altLang="zh-CN" sz="1800" b="1" spc="-10" dirty="0">
                <a:solidFill>
                  <a:srgbClr val="434747"/>
                </a:solidFill>
                <a:latin typeface="Calibri"/>
                <a:ea typeface="Calibri"/>
              </a:rPr>
              <a:t>Logs</a:t>
            </a:r>
          </a:p>
        </p:txBody>
      </p:sp>
      <p:sp>
        <p:nvSpPr>
          <p:cNvPr id="6524" name="TextBox 6524"/>
          <p:cNvSpPr txBox="1"/>
          <p:nvPr/>
        </p:nvSpPr>
        <p:spPr>
          <a:xfrm>
            <a:off x="5567421" y="3092467"/>
            <a:ext cx="1080684" cy="2302763"/>
          </a:xfrm>
          <a:prstGeom prst="rect">
            <a:avLst/>
          </a:prstGeom>
          <a:noFill/>
        </p:spPr>
        <p:txBody>
          <a:bodyPr wrap="square" lIns="0" tIns="0" rIns="0" bIns="0" rtlCol="0">
            <a:spAutoFit/>
          </a:bodyPr>
          <a:lstStyle/>
          <a:p>
            <a:pPr marL="0">
              <a:lnSpc>
                <a:spcPct val="101666"/>
              </a:lnSpc>
            </a:pPr>
            <a:r>
              <a:rPr lang="en-US" altLang="zh-CN" sz="1800" b="1" spc="-5" dirty="0">
                <a:solidFill>
                  <a:srgbClr val="434747"/>
                </a:solidFill>
                <a:latin typeface="Calibri"/>
                <a:ea typeface="Calibri"/>
              </a:rPr>
              <a:t>Dyna</a:t>
            </a:r>
            <a:r>
              <a:rPr lang="en-US" altLang="zh-CN" sz="1800" b="1" dirty="0">
                <a:solidFill>
                  <a:srgbClr val="434747"/>
                </a:solidFill>
                <a:latin typeface="Calibri"/>
                <a:ea typeface="Calibri"/>
              </a:rPr>
              <a:t>moDB</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35"/>
              </a:lnSpc>
            </a:pPr>
            <a:endParaRPr lang="en-US" dirty="0"/>
          </a:p>
          <a:p>
            <a:pPr marL="0" indent="356946">
              <a:lnSpc>
                <a:spcPct val="101666"/>
              </a:lnSpc>
            </a:pPr>
            <a:r>
              <a:rPr lang="en-US" altLang="zh-CN" sz="1800" b="1" spc="-5" dirty="0">
                <a:solidFill>
                  <a:srgbClr val="434747"/>
                </a:solidFill>
                <a:latin typeface="Calibri"/>
                <a:ea typeface="Calibri"/>
              </a:rPr>
              <a:t>SNS</a:t>
            </a:r>
          </a:p>
        </p:txBody>
      </p:sp>
      <p:sp>
        <p:nvSpPr>
          <p:cNvPr id="6525" name="TextBox 6525"/>
          <p:cNvSpPr txBox="1"/>
          <p:nvPr/>
        </p:nvSpPr>
        <p:spPr>
          <a:xfrm>
            <a:off x="8001986" y="3092467"/>
            <a:ext cx="385788" cy="2284475"/>
          </a:xfrm>
          <a:prstGeom prst="rect">
            <a:avLst/>
          </a:prstGeom>
          <a:noFill/>
        </p:spPr>
        <p:txBody>
          <a:bodyPr wrap="square" lIns="0" tIns="0" rIns="0" bIns="0" rtlCol="0">
            <a:spAutoFit/>
          </a:bodyPr>
          <a:lstStyle/>
          <a:p>
            <a:pPr marL="0" indent="103630">
              <a:lnSpc>
                <a:spcPct val="101666"/>
              </a:lnSpc>
            </a:pPr>
            <a:r>
              <a:rPr lang="en-US" altLang="zh-CN" sz="1800" b="1" spc="-10" dirty="0">
                <a:solidFill>
                  <a:srgbClr val="434747"/>
                </a:solidFill>
                <a:latin typeface="Calibri"/>
                <a:ea typeface="Calibri"/>
              </a:rPr>
              <a:t>S3</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594"/>
              </a:lnSpc>
            </a:pPr>
            <a:endParaRPr lang="en-US" dirty="0"/>
          </a:p>
          <a:p>
            <a:pPr marL="0">
              <a:lnSpc>
                <a:spcPct val="101666"/>
              </a:lnSpc>
            </a:pPr>
            <a:r>
              <a:rPr lang="en-US" altLang="zh-CN" sz="1800" b="1" spc="-5" dirty="0">
                <a:solidFill>
                  <a:srgbClr val="434747"/>
                </a:solidFill>
                <a:latin typeface="Calibri"/>
                <a:ea typeface="Calibri"/>
              </a:rPr>
              <a:t>SQS</a:t>
            </a:r>
          </a:p>
        </p:txBody>
      </p:sp>
      <p:sp>
        <p:nvSpPr>
          <p:cNvPr id="6526" name="TextBox 6526"/>
          <p:cNvSpPr txBox="1"/>
          <p:nvPr/>
        </p:nvSpPr>
        <p:spPr>
          <a:xfrm>
            <a:off x="9813457" y="3092467"/>
            <a:ext cx="1060346" cy="2302763"/>
          </a:xfrm>
          <a:prstGeom prst="rect">
            <a:avLst/>
          </a:prstGeom>
          <a:noFill/>
        </p:spPr>
        <p:txBody>
          <a:bodyPr wrap="square" lIns="0" tIns="0" rIns="0" bIns="0" rtlCol="0">
            <a:spAutoFit/>
          </a:bodyPr>
          <a:lstStyle/>
          <a:p>
            <a:pPr marL="0">
              <a:lnSpc>
                <a:spcPct val="101666"/>
              </a:lnSpc>
            </a:pPr>
            <a:r>
              <a:rPr lang="en-US" altLang="zh-CN" sz="1800" b="1" spc="-10" dirty="0">
                <a:solidFill>
                  <a:srgbClr val="434747"/>
                </a:solidFill>
                <a:latin typeface="Calibri"/>
                <a:ea typeface="Calibri"/>
              </a:rPr>
              <a:t>CloudF</a:t>
            </a:r>
            <a:r>
              <a:rPr lang="en-US" altLang="zh-CN" sz="1800" b="1" spc="-5" dirty="0">
                <a:solidFill>
                  <a:srgbClr val="434747"/>
                </a:solidFill>
                <a:latin typeface="Calibri"/>
                <a:ea typeface="Calibri"/>
              </a:rPr>
              <a:t>ront</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35"/>
              </a:lnSpc>
            </a:pPr>
            <a:endParaRPr lang="en-US" dirty="0"/>
          </a:p>
          <a:p>
            <a:pPr marL="0" indent="104663">
              <a:lnSpc>
                <a:spcPct val="101666"/>
              </a:lnSpc>
            </a:pPr>
            <a:r>
              <a:rPr lang="en-US" altLang="zh-CN" sz="1800" b="1" spc="-10" dirty="0">
                <a:solidFill>
                  <a:srgbClr val="434747"/>
                </a:solidFill>
                <a:latin typeface="Calibri"/>
                <a:ea typeface="Calibri"/>
              </a:rPr>
              <a:t>Cog</a:t>
            </a:r>
            <a:r>
              <a:rPr lang="en-US" altLang="zh-CN" sz="1800" b="1" spc="-5" dirty="0">
                <a:solidFill>
                  <a:srgbClr val="434747"/>
                </a:solidFill>
                <a:latin typeface="Calibri"/>
                <a:ea typeface="Calibri"/>
              </a:rPr>
              <a:t>nito</a:t>
            </a:r>
          </a:p>
        </p:txBody>
      </p:sp>
      <p:sp>
        <p:nvSpPr>
          <p:cNvPr id="6527" name="TextBox 6527"/>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6528" name="TextBox 6528"/>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88021" y="517123"/>
            <a:ext cx="6877050" cy="639763"/>
          </a:xfrm>
        </p:spPr>
        <p:txBody>
          <a:bodyPr>
            <a:normAutofit/>
          </a:bodyPr>
          <a:lstStyle/>
          <a:p>
            <a:r>
              <a:rPr lang="en-US" altLang="ko-KR" dirty="0"/>
              <a:t>Lambda</a:t>
            </a:r>
            <a:endParaRPr lang="ko-KR" altLang="en-US" dirty="0"/>
          </a:p>
        </p:txBody>
      </p:sp>
      <p:grpSp>
        <p:nvGrpSpPr>
          <p:cNvPr id="3" name="그룹 2">
            <a:extLst>
              <a:ext uri="{FF2B5EF4-FFF2-40B4-BE49-F238E27FC236}">
                <a16:creationId xmlns:a16="http://schemas.microsoft.com/office/drawing/2014/main" id="{CC9E8576-78F8-51F2-A97C-94B02BD83020}"/>
              </a:ext>
            </a:extLst>
          </p:cNvPr>
          <p:cNvGrpSpPr/>
          <p:nvPr/>
        </p:nvGrpSpPr>
        <p:grpSpPr>
          <a:xfrm>
            <a:off x="2993887" y="517123"/>
            <a:ext cx="3823686" cy="6061218"/>
            <a:chOff x="6952429" y="388620"/>
            <a:chExt cx="3823686" cy="6061218"/>
          </a:xfrm>
        </p:grpSpPr>
        <p:sp>
          <p:nvSpPr>
            <p:cNvPr id="18" name="Freeform 6468">
              <a:extLst>
                <a:ext uri="{FF2B5EF4-FFF2-40B4-BE49-F238E27FC236}">
                  <a16:creationId xmlns:a16="http://schemas.microsoft.com/office/drawing/2014/main" id="{E331487C-DA50-BE76-7E0E-A8AD6C71DBA4}"/>
                </a:ext>
              </a:extLst>
            </p:cNvPr>
            <p:cNvSpPr/>
            <p:nvPr/>
          </p:nvSpPr>
          <p:spPr>
            <a:xfrm>
              <a:off x="8896350" y="3930650"/>
              <a:ext cx="82550" cy="82550"/>
            </a:xfrm>
            <a:custGeom>
              <a:avLst/>
              <a:gdLst>
                <a:gd name="connsiteX0" fmla="*/ 89467 w 82550"/>
                <a:gd name="connsiteY0" fmla="*/ 7951 h 82550"/>
                <a:gd name="connsiteX1" fmla="*/ 51367 w 82550"/>
                <a:gd name="connsiteY1" fmla="*/ 84151 h 82550"/>
                <a:gd name="connsiteX2" fmla="*/ 13267 w 82550"/>
                <a:gd name="connsiteY2" fmla="*/ 7951 h 82550"/>
                <a:gd name="connsiteX3" fmla="*/ 89467 w 82550"/>
                <a:gd name="connsiteY3" fmla="*/ 7951 h 82550"/>
              </a:gdLst>
              <a:ahLst/>
              <a:cxnLst>
                <a:cxn ang="0">
                  <a:pos x="connsiteX0" y="connsiteY0"/>
                </a:cxn>
                <a:cxn ang="0">
                  <a:pos x="connsiteX1" y="connsiteY1"/>
                </a:cxn>
                <a:cxn ang="0">
                  <a:pos x="connsiteX2" y="connsiteY2"/>
                </a:cxn>
                <a:cxn ang="0">
                  <a:pos x="connsiteX3" y="connsiteY3"/>
                </a:cxn>
              </a:cxnLst>
              <a:rect l="l" t="t" r="r" b="b"/>
              <a:pathLst>
                <a:path w="82550" h="82550">
                  <a:moveTo>
                    <a:pt x="89467" y="7951"/>
                  </a:moveTo>
                  <a:lnTo>
                    <a:pt x="51367" y="84151"/>
                  </a:lnTo>
                  <a:lnTo>
                    <a:pt x="13267" y="7951"/>
                  </a:lnTo>
                  <a:lnTo>
                    <a:pt x="89467" y="7951"/>
                  </a:lnTo>
                  <a:close/>
                </a:path>
              </a:pathLst>
            </a:custGeom>
            <a:solidFill>
              <a:srgbClr val="434747">
                <a:alpha val="100000"/>
              </a:srgbClr>
            </a:solidFill>
            <a:ln w="12700" cap="flat" cmpd="sng" algn="ctr">
              <a:solidFill>
                <a:srgbClr val="000000">
                  <a:alpha val="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Freeform 6469">
              <a:extLst>
                <a:ext uri="{FF2B5EF4-FFF2-40B4-BE49-F238E27FC236}">
                  <a16:creationId xmlns:a16="http://schemas.microsoft.com/office/drawing/2014/main" id="{A1141BD4-0DA1-8157-FE1C-DB78DFA1CB9B}"/>
                </a:ext>
              </a:extLst>
            </p:cNvPr>
            <p:cNvSpPr/>
            <p:nvPr/>
          </p:nvSpPr>
          <p:spPr>
            <a:xfrm>
              <a:off x="8934450" y="3625850"/>
              <a:ext cx="19050" cy="323850"/>
            </a:xfrm>
            <a:custGeom>
              <a:avLst/>
              <a:gdLst>
                <a:gd name="connsiteX0" fmla="*/ 13267 w 19050"/>
                <a:gd name="connsiteY0" fmla="*/ 4052 h 323850"/>
                <a:gd name="connsiteX1" fmla="*/ 13267 w 19050"/>
                <a:gd name="connsiteY1" fmla="*/ 325451 h 323850"/>
              </a:gdLst>
              <a:ahLst/>
              <a:cxnLst>
                <a:cxn ang="0">
                  <a:pos x="connsiteX0" y="connsiteY0"/>
                </a:cxn>
                <a:cxn ang="0">
                  <a:pos x="connsiteX1" y="connsiteY1"/>
                </a:cxn>
              </a:cxnLst>
              <a:rect l="l" t="t" r="r" b="b"/>
              <a:pathLst>
                <a:path w="19050" h="323850">
                  <a:moveTo>
                    <a:pt x="13267" y="4052"/>
                  </a:moveTo>
                  <a:lnTo>
                    <a:pt x="13267" y="325451"/>
                  </a:lnTo>
                </a:path>
              </a:pathLst>
            </a:custGeom>
            <a:noFill/>
            <a:ln w="6350" cap="flat" cmpd="sng" algn="ctr">
              <a:solidFill>
                <a:srgbClr val="434747">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Freeform 6470">
              <a:extLst>
                <a:ext uri="{FF2B5EF4-FFF2-40B4-BE49-F238E27FC236}">
                  <a16:creationId xmlns:a16="http://schemas.microsoft.com/office/drawing/2014/main" id="{AFF4688C-5797-7FE0-3E7D-967392B8CBF1}"/>
                </a:ext>
              </a:extLst>
            </p:cNvPr>
            <p:cNvSpPr/>
            <p:nvPr/>
          </p:nvSpPr>
          <p:spPr>
            <a:xfrm>
              <a:off x="8896350" y="5314950"/>
              <a:ext cx="82550" cy="82550"/>
            </a:xfrm>
            <a:custGeom>
              <a:avLst/>
              <a:gdLst>
                <a:gd name="connsiteX0" fmla="*/ 85135 w 82550"/>
                <a:gd name="connsiteY0" fmla="*/ 14422 h 82550"/>
                <a:gd name="connsiteX1" fmla="*/ 47035 w 82550"/>
                <a:gd name="connsiteY1" fmla="*/ 90622 h 82550"/>
                <a:gd name="connsiteX2" fmla="*/ 8935 w 82550"/>
                <a:gd name="connsiteY2" fmla="*/ 14422 h 82550"/>
                <a:gd name="connsiteX3" fmla="*/ 85135 w 82550"/>
                <a:gd name="connsiteY3" fmla="*/ 14422 h 82550"/>
              </a:gdLst>
              <a:ahLst/>
              <a:cxnLst>
                <a:cxn ang="0">
                  <a:pos x="connsiteX0" y="connsiteY0"/>
                </a:cxn>
                <a:cxn ang="0">
                  <a:pos x="connsiteX1" y="connsiteY1"/>
                </a:cxn>
                <a:cxn ang="0">
                  <a:pos x="connsiteX2" y="connsiteY2"/>
                </a:cxn>
                <a:cxn ang="0">
                  <a:pos x="connsiteX3" y="connsiteY3"/>
                </a:cxn>
              </a:cxnLst>
              <a:rect l="l" t="t" r="r" b="b"/>
              <a:pathLst>
                <a:path w="82550" h="82550">
                  <a:moveTo>
                    <a:pt x="85135" y="14422"/>
                  </a:moveTo>
                  <a:lnTo>
                    <a:pt x="47035" y="90622"/>
                  </a:lnTo>
                  <a:lnTo>
                    <a:pt x="8935" y="14422"/>
                  </a:lnTo>
                  <a:lnTo>
                    <a:pt x="85135" y="14422"/>
                  </a:lnTo>
                  <a:close/>
                </a:path>
              </a:pathLst>
            </a:custGeom>
            <a:solidFill>
              <a:srgbClr val="434747">
                <a:alpha val="100000"/>
              </a:srgbClr>
            </a:solidFill>
            <a:ln w="12700" cap="flat" cmpd="sng" algn="ctr">
              <a:solidFill>
                <a:srgbClr val="000000">
                  <a:alpha val="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6471">
              <a:extLst>
                <a:ext uri="{FF2B5EF4-FFF2-40B4-BE49-F238E27FC236}">
                  <a16:creationId xmlns:a16="http://schemas.microsoft.com/office/drawing/2014/main" id="{47922933-7961-2387-4E2F-A84E8F85DAFD}"/>
                </a:ext>
              </a:extLst>
            </p:cNvPr>
            <p:cNvSpPr/>
            <p:nvPr/>
          </p:nvSpPr>
          <p:spPr>
            <a:xfrm>
              <a:off x="8934450" y="5010150"/>
              <a:ext cx="6350" cy="323850"/>
            </a:xfrm>
            <a:custGeom>
              <a:avLst/>
              <a:gdLst>
                <a:gd name="connsiteX0" fmla="*/ 8935 w 6350"/>
                <a:gd name="connsiteY0" fmla="*/ 10523 h 323850"/>
                <a:gd name="connsiteX1" fmla="*/ 8935 w 6350"/>
                <a:gd name="connsiteY1" fmla="*/ 331922 h 323850"/>
              </a:gdLst>
              <a:ahLst/>
              <a:cxnLst>
                <a:cxn ang="0">
                  <a:pos x="connsiteX0" y="connsiteY0"/>
                </a:cxn>
                <a:cxn ang="0">
                  <a:pos x="connsiteX1" y="connsiteY1"/>
                </a:cxn>
              </a:cxnLst>
              <a:rect l="l" t="t" r="r" b="b"/>
              <a:pathLst>
                <a:path w="6350" h="323850">
                  <a:moveTo>
                    <a:pt x="8935" y="10523"/>
                  </a:moveTo>
                  <a:lnTo>
                    <a:pt x="8935" y="331922"/>
                  </a:lnTo>
                </a:path>
              </a:pathLst>
            </a:custGeom>
            <a:noFill/>
            <a:ln w="6351" cap="flat" cmpd="sng" algn="ctr">
              <a:solidFill>
                <a:srgbClr val="434747">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22" name="Picture 6473">
              <a:extLst>
                <a:ext uri="{FF2B5EF4-FFF2-40B4-BE49-F238E27FC236}">
                  <a16:creationId xmlns:a16="http://schemas.microsoft.com/office/drawing/2014/main" id="{439D083D-4ED3-3896-59D4-66550FC9C6FF}"/>
                </a:ext>
              </a:extLst>
            </p:cNvPr>
            <p:cNvPicPr>
              <a:picLocks noChangeAspect="1"/>
            </p:cNvPicPr>
            <p:nvPr/>
          </p:nvPicPr>
          <p:blipFill>
            <a:blip r:embed="rId2"/>
            <a:stretch>
              <a:fillRect/>
            </a:stretch>
          </p:blipFill>
          <p:spPr>
            <a:xfrm>
              <a:off x="8580120" y="3992879"/>
              <a:ext cx="746760" cy="746760"/>
            </a:xfrm>
            <a:prstGeom prst="rect">
              <a:avLst/>
            </a:prstGeom>
          </p:spPr>
        </p:pic>
        <p:pic>
          <p:nvPicPr>
            <p:cNvPr id="23" name="Picture 6474">
              <a:extLst>
                <a:ext uri="{FF2B5EF4-FFF2-40B4-BE49-F238E27FC236}">
                  <a16:creationId xmlns:a16="http://schemas.microsoft.com/office/drawing/2014/main" id="{DF5FC4F8-0784-FC4B-13E5-61942BFF8E64}"/>
                </a:ext>
              </a:extLst>
            </p:cNvPr>
            <p:cNvPicPr>
              <a:picLocks noChangeAspect="1"/>
            </p:cNvPicPr>
            <p:nvPr/>
          </p:nvPicPr>
          <p:blipFill>
            <a:blip r:embed="rId3"/>
            <a:stretch>
              <a:fillRect/>
            </a:stretch>
          </p:blipFill>
          <p:spPr>
            <a:xfrm>
              <a:off x="7040880" y="388620"/>
              <a:ext cx="3733800" cy="2788920"/>
            </a:xfrm>
            <a:prstGeom prst="rect">
              <a:avLst/>
            </a:prstGeom>
          </p:spPr>
        </p:pic>
        <p:pic>
          <p:nvPicPr>
            <p:cNvPr id="24" name="Picture 6475">
              <a:extLst>
                <a:ext uri="{FF2B5EF4-FFF2-40B4-BE49-F238E27FC236}">
                  <a16:creationId xmlns:a16="http://schemas.microsoft.com/office/drawing/2014/main" id="{45D3F5BD-222A-FDBA-A6CF-58321E8F98B6}"/>
                </a:ext>
              </a:extLst>
            </p:cNvPr>
            <p:cNvPicPr>
              <a:picLocks noChangeAspect="1"/>
            </p:cNvPicPr>
            <p:nvPr/>
          </p:nvPicPr>
          <p:blipFill>
            <a:blip r:embed="rId4"/>
            <a:stretch>
              <a:fillRect/>
            </a:stretch>
          </p:blipFill>
          <p:spPr>
            <a:xfrm>
              <a:off x="8595359" y="5379720"/>
              <a:ext cx="731520" cy="746760"/>
            </a:xfrm>
            <a:prstGeom prst="rect">
              <a:avLst/>
            </a:prstGeom>
          </p:spPr>
        </p:pic>
        <p:sp>
          <p:nvSpPr>
            <p:cNvPr id="25" name="TextBox 6476">
              <a:extLst>
                <a:ext uri="{FF2B5EF4-FFF2-40B4-BE49-F238E27FC236}">
                  <a16:creationId xmlns:a16="http://schemas.microsoft.com/office/drawing/2014/main" id="{16F56B82-5BBA-9280-A460-B43A17EC672A}"/>
                </a:ext>
              </a:extLst>
            </p:cNvPr>
            <p:cNvSpPr txBox="1"/>
            <p:nvPr/>
          </p:nvSpPr>
          <p:spPr>
            <a:xfrm>
              <a:off x="7131256" y="1202779"/>
              <a:ext cx="1028135" cy="1176274"/>
            </a:xfrm>
            <a:prstGeom prst="rect">
              <a:avLst/>
            </a:prstGeom>
            <a:noFill/>
          </p:spPr>
          <p:txBody>
            <a:bodyPr wrap="square" lIns="0" tIns="0" rIns="0" bIns="0" rtlCol="0">
              <a:spAutoFit/>
            </a:bodyPr>
            <a:lstStyle/>
            <a:p>
              <a:pPr marL="0" marR="0" lvl="0" indent="0" defTabSz="914400" eaLnBrk="1" fontAlgn="auto" latinLnBrk="0" hangingPunct="1">
                <a:lnSpc>
                  <a:spcPct val="701666"/>
                </a:lnSpc>
                <a:spcBef>
                  <a:spcPts val="0"/>
                </a:spcBef>
                <a:spcAft>
                  <a:spcPts val="0"/>
                </a:spcAft>
                <a:buClrTx/>
                <a:buSzTx/>
                <a:buFontTx/>
                <a:buNone/>
                <a:tabLst/>
                <a:defRPr/>
              </a:pPr>
              <a:r>
                <a:rPr kumimoji="0" lang="en-US" altLang="zh-CN" sz="1100" b="0" i="0" u="none" strike="noStrike" kern="0" cap="none" spc="135" normalizeH="0" baseline="0" noProof="0" dirty="0">
                  <a:ln>
                    <a:noFill/>
                  </a:ln>
                  <a:solidFill>
                    <a:srgbClr val="434747"/>
                  </a:solidFill>
                  <a:effectLst/>
                  <a:uLnTx/>
                  <a:uFillTx/>
                  <a:latin typeface="Calibri"/>
                  <a:ea typeface="Calibri"/>
                </a:rPr>
                <a:t>Static</a:t>
              </a:r>
              <a:r>
                <a:rPr kumimoji="0" lang="en-US" altLang="zh-CN" sz="1100" b="0" i="0" u="none" strike="noStrike" kern="0" cap="none" spc="175" normalizeH="0" baseline="0" noProof="0" dirty="0">
                  <a:ln>
                    <a:noFill/>
                  </a:ln>
                  <a:solidFill>
                    <a:srgbClr val="434747"/>
                  </a:solidFill>
                  <a:effectLst/>
                  <a:uLnTx/>
                  <a:uFillTx/>
                  <a:latin typeface="Calibri"/>
                  <a:ea typeface="Calibri"/>
                </a:rPr>
                <a:t>con</a:t>
              </a:r>
              <a:r>
                <a:rPr kumimoji="0" lang="en-US" altLang="zh-CN" sz="1100" b="0" i="0" u="none" strike="noStrike" kern="0" cap="none" spc="170" normalizeH="0" baseline="0" noProof="0" dirty="0">
                  <a:ln>
                    <a:noFill/>
                  </a:ln>
                  <a:solidFill>
                    <a:srgbClr val="434747"/>
                  </a:solidFill>
                  <a:effectLst/>
                  <a:uLnTx/>
                  <a:uFillTx/>
                  <a:latin typeface="Calibri"/>
                  <a:ea typeface="Calibri"/>
                </a:rPr>
                <a:t>tent</a:t>
              </a:r>
            </a:p>
          </p:txBody>
        </p:sp>
        <p:sp>
          <p:nvSpPr>
            <p:cNvPr id="26" name="TextBox 6477">
              <a:extLst>
                <a:ext uri="{FF2B5EF4-FFF2-40B4-BE49-F238E27FC236}">
                  <a16:creationId xmlns:a16="http://schemas.microsoft.com/office/drawing/2014/main" id="{5659A299-31DE-A311-8F96-46B727E9FB48}"/>
                </a:ext>
              </a:extLst>
            </p:cNvPr>
            <p:cNvSpPr txBox="1"/>
            <p:nvPr/>
          </p:nvSpPr>
          <p:spPr>
            <a:xfrm>
              <a:off x="9487192" y="550434"/>
              <a:ext cx="869791" cy="1372766"/>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5" normalizeH="0" baseline="0" noProof="0" dirty="0">
                  <a:ln>
                    <a:noFill/>
                  </a:ln>
                  <a:solidFill>
                    <a:srgbClr val="434747"/>
                  </a:solidFill>
                  <a:effectLst/>
                  <a:uLnTx/>
                  <a:uFillTx/>
                  <a:latin typeface="Calibri"/>
                  <a:ea typeface="Calibri"/>
                </a:rPr>
                <a:t>Use</a:t>
              </a:r>
              <a:r>
                <a:rPr kumimoji="0" lang="en-US" altLang="zh-CN" sz="1800" b="1" i="0" u="none" strike="noStrike" kern="0" cap="none" spc="-5" normalizeH="0" baseline="0" noProof="0" dirty="0">
                  <a:ln>
                    <a:noFill/>
                  </a:ln>
                  <a:solidFill>
                    <a:srgbClr val="434747"/>
                  </a:solidFill>
                  <a:effectLst/>
                  <a:uLnTx/>
                  <a:uFillTx/>
                  <a:latin typeface="Calibri"/>
                  <a:ea typeface="Calibri"/>
                </a:rPr>
                <a:t>rs</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825"/>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305037" defTabSz="914400" eaLnBrk="1" fontAlgn="auto" latinLnBrk="0" hangingPunct="1">
                <a:lnSpc>
                  <a:spcPct val="379999"/>
                </a:lnSpc>
                <a:spcBef>
                  <a:spcPts val="0"/>
                </a:spcBef>
                <a:spcAft>
                  <a:spcPts val="0"/>
                </a:spcAft>
                <a:buClrTx/>
                <a:buSzTx/>
                <a:buFontTx/>
                <a:buNone/>
                <a:tabLst/>
                <a:defRPr/>
              </a:pPr>
              <a:r>
                <a:rPr kumimoji="0" lang="en-US" altLang="zh-CN" sz="1050" b="0" i="0" u="none" strike="noStrike" kern="0" cap="none" spc="444" normalizeH="0" baseline="0" noProof="0" dirty="0">
                  <a:ln>
                    <a:noFill/>
                  </a:ln>
                  <a:solidFill>
                    <a:srgbClr val="434747"/>
                  </a:solidFill>
                  <a:effectLst/>
                  <a:uLnTx/>
                  <a:uFillTx/>
                  <a:latin typeface="Calibri"/>
                  <a:ea typeface="Calibri"/>
                </a:rPr>
                <a:t>Log</a:t>
              </a:r>
              <a:r>
                <a:rPr kumimoji="0" lang="en-US" altLang="zh-CN" sz="1050" b="0" i="0" u="none" strike="noStrike" kern="0" cap="none" spc="354" normalizeH="0" baseline="0" noProof="0" dirty="0">
                  <a:ln>
                    <a:noFill/>
                  </a:ln>
                  <a:solidFill>
                    <a:srgbClr val="434747"/>
                  </a:solidFill>
                  <a:effectLst/>
                  <a:uLnTx/>
                  <a:uFillTx/>
                  <a:latin typeface="Calibri"/>
                  <a:ea typeface="Calibri"/>
                </a:rPr>
                <a:t>in</a:t>
              </a:r>
            </a:p>
          </p:txBody>
        </p:sp>
        <p:sp>
          <p:nvSpPr>
            <p:cNvPr id="27" name="TextBox 6479">
              <a:extLst>
                <a:ext uri="{FF2B5EF4-FFF2-40B4-BE49-F238E27FC236}">
                  <a16:creationId xmlns:a16="http://schemas.microsoft.com/office/drawing/2014/main" id="{1157D63C-4CD4-83DD-9608-A961944FA7BD}"/>
                </a:ext>
              </a:extLst>
            </p:cNvPr>
            <p:cNvSpPr txBox="1"/>
            <p:nvPr/>
          </p:nvSpPr>
          <p:spPr>
            <a:xfrm>
              <a:off x="6952429" y="3314971"/>
              <a:ext cx="924192" cy="278892"/>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S3</a:t>
              </a:r>
              <a:r>
                <a:rPr kumimoji="0" lang="en-US" altLang="zh-CN" sz="1800" b="1" i="0" u="none" strike="noStrike" kern="0" cap="none" spc="0"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1" i="0" u="none" strike="noStrike" kern="0" cap="none" spc="-10" normalizeH="0" baseline="0" noProof="0" dirty="0">
                  <a:ln>
                    <a:noFill/>
                  </a:ln>
                  <a:solidFill>
                    <a:srgbClr val="434747"/>
                  </a:solidFill>
                  <a:effectLst/>
                  <a:uLnTx/>
                  <a:uFillTx/>
                  <a:latin typeface="Calibri"/>
                  <a:ea typeface="Calibri"/>
                </a:rPr>
                <a:t>bucket</a:t>
              </a:r>
            </a:p>
          </p:txBody>
        </p:sp>
        <p:sp>
          <p:nvSpPr>
            <p:cNvPr id="28" name="TextBox 6480">
              <a:extLst>
                <a:ext uri="{FF2B5EF4-FFF2-40B4-BE49-F238E27FC236}">
                  <a16:creationId xmlns:a16="http://schemas.microsoft.com/office/drawing/2014/main" id="{55E79249-B66C-AA58-65AA-9548191C3A82}"/>
                </a:ext>
              </a:extLst>
            </p:cNvPr>
            <p:cNvSpPr txBox="1"/>
            <p:nvPr/>
          </p:nvSpPr>
          <p:spPr>
            <a:xfrm>
              <a:off x="8327514" y="3330210"/>
              <a:ext cx="1216880" cy="3119628"/>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API</a:t>
              </a:r>
              <a:r>
                <a:rPr kumimoji="0" lang="en-US" altLang="zh-CN" sz="1800" b="1" i="0" u="none" strike="noStrike" kern="0" cap="none" spc="-10"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1" i="0" u="none" strike="noStrike" kern="0" cap="none" spc="-10" normalizeH="0" baseline="0" noProof="0" dirty="0">
                  <a:ln>
                    <a:noFill/>
                  </a:ln>
                  <a:solidFill>
                    <a:srgbClr val="434747"/>
                  </a:solidFill>
                  <a:effectLst/>
                  <a:uLnTx/>
                  <a:uFillTx/>
                  <a:latin typeface="Calibri"/>
                  <a:ea typeface="Calibri"/>
                </a:rPr>
                <a:t>Gateway</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8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22690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5" normalizeH="0" baseline="0" noProof="0" dirty="0">
                  <a:ln>
                    <a:noFill/>
                  </a:ln>
                  <a:solidFill>
                    <a:srgbClr val="434747"/>
                  </a:solidFill>
                  <a:effectLst/>
                  <a:uLnTx/>
                  <a:uFillTx/>
                  <a:latin typeface="Calibri"/>
                  <a:ea typeface="Calibri"/>
                </a:rPr>
                <a:t>Lamb</a:t>
              </a:r>
              <a:r>
                <a:rPr kumimoji="0" lang="en-US" altLang="zh-CN" sz="1800" b="1" i="0" u="none" strike="noStrike" kern="0" cap="none" spc="0" normalizeH="0" baseline="0" noProof="0" dirty="0">
                  <a:ln>
                    <a:noFill/>
                  </a:ln>
                  <a:solidFill>
                    <a:srgbClr val="434747"/>
                  </a:solidFill>
                  <a:effectLst/>
                  <a:uLnTx/>
                  <a:uFillTx/>
                  <a:latin typeface="Calibri"/>
                  <a:ea typeface="Calibri"/>
                </a:rPr>
                <a:t>da</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889"/>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91606"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5" normalizeH="0" baseline="0" noProof="0" dirty="0">
                  <a:ln>
                    <a:noFill/>
                  </a:ln>
                  <a:solidFill>
                    <a:srgbClr val="434747"/>
                  </a:solidFill>
                  <a:effectLst/>
                  <a:uLnTx/>
                  <a:uFillTx/>
                  <a:latin typeface="Calibri"/>
                  <a:ea typeface="Calibri"/>
                </a:rPr>
                <a:t>Dyna</a:t>
              </a:r>
              <a:r>
                <a:rPr kumimoji="0" lang="en-US" altLang="zh-CN" sz="1800" b="1" i="0" u="none" strike="noStrike" kern="0" cap="none" spc="0" normalizeH="0" baseline="0" noProof="0" dirty="0">
                  <a:ln>
                    <a:noFill/>
                  </a:ln>
                  <a:solidFill>
                    <a:srgbClr val="434747"/>
                  </a:solidFill>
                  <a:effectLst/>
                  <a:uLnTx/>
                  <a:uFillTx/>
                  <a:latin typeface="Calibri"/>
                  <a:ea typeface="Calibri"/>
                </a:rPr>
                <a:t>moDB</a:t>
              </a:r>
            </a:p>
          </p:txBody>
        </p:sp>
        <p:sp>
          <p:nvSpPr>
            <p:cNvPr id="29" name="TextBox 6481">
              <a:extLst>
                <a:ext uri="{FF2B5EF4-FFF2-40B4-BE49-F238E27FC236}">
                  <a16:creationId xmlns:a16="http://schemas.microsoft.com/office/drawing/2014/main" id="{FA1787A3-5DFA-C3D1-F0B3-AB796EC54024}"/>
                </a:ext>
              </a:extLst>
            </p:cNvPr>
            <p:cNvSpPr txBox="1"/>
            <p:nvPr/>
          </p:nvSpPr>
          <p:spPr>
            <a:xfrm>
              <a:off x="10034776" y="3375930"/>
              <a:ext cx="741339" cy="278892"/>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Cog</a:t>
              </a:r>
              <a:r>
                <a:rPr kumimoji="0" lang="en-US" altLang="zh-CN" sz="1800" b="1" i="0" u="none" strike="noStrike" kern="0" cap="none" spc="-5" normalizeH="0" baseline="0" noProof="0" dirty="0">
                  <a:ln>
                    <a:noFill/>
                  </a:ln>
                  <a:solidFill>
                    <a:srgbClr val="434747"/>
                  </a:solidFill>
                  <a:effectLst/>
                  <a:uLnTx/>
                  <a:uFillTx/>
                  <a:latin typeface="Calibri"/>
                  <a:ea typeface="Calibri"/>
                </a:rPr>
                <a:t>nito</a:t>
              </a:r>
            </a:p>
          </p:txBody>
        </p:sp>
        <p:sp>
          <p:nvSpPr>
            <p:cNvPr id="30" name="TextBox 6484">
              <a:extLst>
                <a:ext uri="{FF2B5EF4-FFF2-40B4-BE49-F238E27FC236}">
                  <a16:creationId xmlns:a16="http://schemas.microsoft.com/office/drawing/2014/main" id="{5B89485A-C8D3-4728-3D65-B8C87C7D6694}"/>
                </a:ext>
              </a:extLst>
            </p:cNvPr>
            <p:cNvSpPr txBox="1"/>
            <p:nvPr/>
          </p:nvSpPr>
          <p:spPr>
            <a:xfrm rot="16200000">
              <a:off x="8424227" y="1752892"/>
              <a:ext cx="933467" cy="279052"/>
            </a:xfrm>
            <a:prstGeom prst="rect">
              <a:avLst/>
            </a:prstGeom>
            <a:noFill/>
          </p:spPr>
          <p:txBody>
            <a:bodyPr wrap="square" lIns="0" tIns="0" rIns="0" bIns="0" rtlCol="0">
              <a:spAutoFit/>
            </a:bodyPr>
            <a:lstStyle/>
            <a:p>
              <a:pPr marL="0" marR="0" lvl="0" indent="0" defTabSz="914400" eaLnBrk="1" fontAlgn="auto" latinLnBrk="0" hangingPunct="1">
                <a:lnSpc>
                  <a:spcPct val="101725"/>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434747"/>
                  </a:solidFill>
                  <a:effectLst/>
                  <a:uLnTx/>
                  <a:uFillTx/>
                  <a:latin typeface="Calibri"/>
                  <a:ea typeface="Calibri"/>
                </a:rPr>
                <a:t>REST</a:t>
              </a:r>
              <a:r>
                <a:rPr kumimoji="0" lang="en-US" altLang="zh-CN" sz="1800" b="0" i="0" u="none" strike="noStrike" kern="0" cap="none" spc="-85"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0" i="0" u="none" strike="noStrike" kern="0" cap="none" spc="0" normalizeH="0" baseline="0" noProof="0" dirty="0">
                  <a:ln>
                    <a:noFill/>
                  </a:ln>
                  <a:solidFill>
                    <a:srgbClr val="434747"/>
                  </a:solidFill>
                  <a:effectLst/>
                  <a:uLnTx/>
                  <a:uFillTx/>
                  <a:latin typeface="Calibri"/>
                  <a:ea typeface="Calibri"/>
                </a:rPr>
                <a:t>API</a:t>
              </a:r>
            </a:p>
          </p:txBody>
        </p:sp>
      </p:grpSp>
    </p:spTree>
    <p:extLst>
      <p:ext uri="{BB962C8B-B14F-4D97-AF65-F5344CB8AC3E}">
        <p14:creationId xmlns:p14="http://schemas.microsoft.com/office/powerpoint/2010/main" val="27174923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88021" y="517123"/>
            <a:ext cx="6877050" cy="639763"/>
          </a:xfrm>
        </p:spPr>
        <p:txBody>
          <a:bodyPr>
            <a:normAutofit fontScale="90000"/>
          </a:bodyPr>
          <a:lstStyle/>
          <a:p>
            <a:r>
              <a:rPr lang="en-US" altLang="ko-KR" dirty="0"/>
              <a:t>Lambda: Serverless thumbnail creation</a:t>
            </a:r>
            <a:endParaRPr lang="ko-KR" altLang="en-US" dirty="0"/>
          </a:p>
        </p:txBody>
      </p:sp>
      <p:sp>
        <p:nvSpPr>
          <p:cNvPr id="4" name="Freeform 6532">
            <a:extLst>
              <a:ext uri="{FF2B5EF4-FFF2-40B4-BE49-F238E27FC236}">
                <a16:creationId xmlns:a16="http://schemas.microsoft.com/office/drawing/2014/main" id="{38089F54-03ED-76C9-1B21-EE47E0BC31DF}"/>
              </a:ext>
            </a:extLst>
          </p:cNvPr>
          <p:cNvSpPr/>
          <p:nvPr/>
        </p:nvSpPr>
        <p:spPr>
          <a:xfrm>
            <a:off x="2698750" y="2571750"/>
            <a:ext cx="1682750" cy="781050"/>
          </a:xfrm>
          <a:custGeom>
            <a:avLst/>
            <a:gdLst>
              <a:gd name="connsiteX0" fmla="*/ 14423 w 1682750"/>
              <a:gd name="connsiteY0" fmla="*/ 208331 h 781050"/>
              <a:gd name="connsiteX1" fmla="*/ 1302595 w 1682750"/>
              <a:gd name="connsiteY1" fmla="*/ 208331 h 781050"/>
              <a:gd name="connsiteX2" fmla="*/ 1302595 w 1682750"/>
              <a:gd name="connsiteY2" fmla="*/ 15204 h 781050"/>
              <a:gd name="connsiteX3" fmla="*/ 1688849 w 1682750"/>
              <a:gd name="connsiteY3" fmla="*/ 401460 h 781050"/>
              <a:gd name="connsiteX4" fmla="*/ 1302595 w 1682750"/>
              <a:gd name="connsiteY4" fmla="*/ 787713 h 781050"/>
              <a:gd name="connsiteX5" fmla="*/ 1302595 w 1682750"/>
              <a:gd name="connsiteY5" fmla="*/ 594587 h 781050"/>
              <a:gd name="connsiteX6" fmla="*/ 14423 w 1682750"/>
              <a:gd name="connsiteY6" fmla="*/ 594587 h 781050"/>
              <a:gd name="connsiteX7" fmla="*/ 14423 w 1682750"/>
              <a:gd name="connsiteY7" fmla="*/ 208331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2750" h="781050">
                <a:moveTo>
                  <a:pt x="14423" y="208331"/>
                </a:moveTo>
                <a:lnTo>
                  <a:pt x="1302595" y="208331"/>
                </a:lnTo>
                <a:lnTo>
                  <a:pt x="1302595" y="15204"/>
                </a:lnTo>
                <a:lnTo>
                  <a:pt x="1688849" y="401460"/>
                </a:lnTo>
                <a:lnTo>
                  <a:pt x="1302595" y="787713"/>
                </a:lnTo>
                <a:lnTo>
                  <a:pt x="1302595" y="594587"/>
                </a:lnTo>
                <a:lnTo>
                  <a:pt x="14423" y="594587"/>
                </a:lnTo>
                <a:lnTo>
                  <a:pt x="14423" y="208331"/>
                </a:lnTo>
                <a:close/>
              </a:path>
            </a:pathLst>
          </a:custGeom>
          <a:solidFill>
            <a:srgbClr val="000000">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Freeform 6533">
            <a:extLst>
              <a:ext uri="{FF2B5EF4-FFF2-40B4-BE49-F238E27FC236}">
                <a16:creationId xmlns:a16="http://schemas.microsoft.com/office/drawing/2014/main" id="{86E83AFB-3994-A9A1-6819-1C9DD9C3C60C}"/>
              </a:ext>
            </a:extLst>
          </p:cNvPr>
          <p:cNvSpPr/>
          <p:nvPr/>
        </p:nvSpPr>
        <p:spPr>
          <a:xfrm>
            <a:off x="6292850" y="1682750"/>
            <a:ext cx="1403350" cy="1276350"/>
          </a:xfrm>
          <a:custGeom>
            <a:avLst/>
            <a:gdLst>
              <a:gd name="connsiteX0" fmla="*/ 7878 w 1403350"/>
              <a:gd name="connsiteY0" fmla="*/ 988737 h 1276350"/>
              <a:gd name="connsiteX1" fmla="*/ 994178 w 1403350"/>
              <a:gd name="connsiteY1" fmla="*/ 160129 h 1276350"/>
              <a:gd name="connsiteX2" fmla="*/ 869951 w 1403350"/>
              <a:gd name="connsiteY2" fmla="*/ 12259 h 1276350"/>
              <a:gd name="connsiteX3" fmla="*/ 1414146 w 1403350"/>
              <a:gd name="connsiteY3" fmla="*/ 59545 h 1276350"/>
              <a:gd name="connsiteX4" fmla="*/ 1366863 w 1403350"/>
              <a:gd name="connsiteY4" fmla="*/ 603738 h 1276350"/>
              <a:gd name="connsiteX5" fmla="*/ 1242635 w 1403350"/>
              <a:gd name="connsiteY5" fmla="*/ 455869 h 1276350"/>
              <a:gd name="connsiteX6" fmla="*/ 256334 w 1403350"/>
              <a:gd name="connsiteY6" fmla="*/ 1284477 h 1276350"/>
              <a:gd name="connsiteX7" fmla="*/ 7878 w 1403350"/>
              <a:gd name="connsiteY7" fmla="*/ 988737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350" h="1276350">
                <a:moveTo>
                  <a:pt x="7878" y="988737"/>
                </a:moveTo>
                <a:lnTo>
                  <a:pt x="994178" y="160129"/>
                </a:lnTo>
                <a:lnTo>
                  <a:pt x="869951" y="12259"/>
                </a:lnTo>
                <a:lnTo>
                  <a:pt x="1414146" y="59545"/>
                </a:lnTo>
                <a:lnTo>
                  <a:pt x="1366863" y="603738"/>
                </a:lnTo>
                <a:lnTo>
                  <a:pt x="1242635" y="455869"/>
                </a:lnTo>
                <a:lnTo>
                  <a:pt x="256334" y="1284477"/>
                </a:lnTo>
                <a:lnTo>
                  <a:pt x="7878" y="988737"/>
                </a:lnTo>
                <a:close/>
              </a:path>
            </a:pathLst>
          </a:custGeom>
          <a:solidFill>
            <a:srgbClr val="000000">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6" name="Picture 6535">
            <a:extLst>
              <a:ext uri="{FF2B5EF4-FFF2-40B4-BE49-F238E27FC236}">
                <a16:creationId xmlns:a16="http://schemas.microsoft.com/office/drawing/2014/main" id="{CF191C68-9D25-9DBF-A486-BBE8345811B6}"/>
              </a:ext>
            </a:extLst>
          </p:cNvPr>
          <p:cNvPicPr>
            <a:picLocks noChangeAspect="1"/>
          </p:cNvPicPr>
          <p:nvPr/>
        </p:nvPicPr>
        <p:blipFill>
          <a:blip r:embed="rId2"/>
          <a:stretch>
            <a:fillRect/>
          </a:stretch>
        </p:blipFill>
        <p:spPr>
          <a:xfrm>
            <a:off x="830580" y="4503420"/>
            <a:ext cx="1798320" cy="1226820"/>
          </a:xfrm>
          <a:prstGeom prst="rect">
            <a:avLst/>
          </a:prstGeom>
        </p:spPr>
      </p:pic>
      <p:pic>
        <p:nvPicPr>
          <p:cNvPr id="7" name="Picture 6536">
            <a:extLst>
              <a:ext uri="{FF2B5EF4-FFF2-40B4-BE49-F238E27FC236}">
                <a16:creationId xmlns:a16="http://schemas.microsoft.com/office/drawing/2014/main" id="{4ABE1733-9403-2595-077F-991207FF14AA}"/>
              </a:ext>
            </a:extLst>
          </p:cNvPr>
          <p:cNvPicPr>
            <a:picLocks noChangeAspect="1"/>
          </p:cNvPicPr>
          <p:nvPr/>
        </p:nvPicPr>
        <p:blipFill>
          <a:blip r:embed="rId3"/>
          <a:stretch>
            <a:fillRect/>
          </a:stretch>
        </p:blipFill>
        <p:spPr>
          <a:xfrm>
            <a:off x="10104120" y="1432560"/>
            <a:ext cx="883919" cy="601980"/>
          </a:xfrm>
          <a:prstGeom prst="rect">
            <a:avLst/>
          </a:prstGeom>
        </p:spPr>
      </p:pic>
      <p:sp>
        <p:nvSpPr>
          <p:cNvPr id="8" name="Freeform 6536">
            <a:extLst>
              <a:ext uri="{FF2B5EF4-FFF2-40B4-BE49-F238E27FC236}">
                <a16:creationId xmlns:a16="http://schemas.microsoft.com/office/drawing/2014/main" id="{117DDA0E-FE02-9080-1A72-8AB9BD61B9FE}"/>
              </a:ext>
            </a:extLst>
          </p:cNvPr>
          <p:cNvSpPr/>
          <p:nvPr/>
        </p:nvSpPr>
        <p:spPr>
          <a:xfrm>
            <a:off x="6305550" y="3054350"/>
            <a:ext cx="1327150" cy="1327150"/>
          </a:xfrm>
          <a:custGeom>
            <a:avLst/>
            <a:gdLst>
              <a:gd name="connsiteX0" fmla="*/ 285815 w 1327150"/>
              <a:gd name="connsiteY0" fmla="*/ 14621 h 1327150"/>
              <a:gd name="connsiteX1" fmla="*/ 1196681 w 1327150"/>
              <a:gd name="connsiteY1" fmla="*/ 925487 h 1327150"/>
              <a:gd name="connsiteX2" fmla="*/ 1333241 w 1327150"/>
              <a:gd name="connsiteY2" fmla="*/ 788927 h 1327150"/>
              <a:gd name="connsiteX3" fmla="*/ 1333238 w 1327150"/>
              <a:gd name="connsiteY3" fmla="*/ 1335168 h 1327150"/>
              <a:gd name="connsiteX4" fmla="*/ 787000 w 1327150"/>
              <a:gd name="connsiteY4" fmla="*/ 1335168 h 1327150"/>
              <a:gd name="connsiteX5" fmla="*/ 923559 w 1327150"/>
              <a:gd name="connsiteY5" fmla="*/ 1198609 h 1327150"/>
              <a:gd name="connsiteX6" fmla="*/ 12693 w 1327150"/>
              <a:gd name="connsiteY6" fmla="*/ 287742 h 1327150"/>
              <a:gd name="connsiteX7" fmla="*/ 285815 w 1327150"/>
              <a:gd name="connsiteY7" fmla="*/ 14621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150" h="1327150">
                <a:moveTo>
                  <a:pt x="285815" y="14621"/>
                </a:moveTo>
                <a:lnTo>
                  <a:pt x="1196681" y="925487"/>
                </a:lnTo>
                <a:lnTo>
                  <a:pt x="1333241" y="788927"/>
                </a:lnTo>
                <a:lnTo>
                  <a:pt x="1333238" y="1335168"/>
                </a:lnTo>
                <a:lnTo>
                  <a:pt x="787000" y="1335168"/>
                </a:lnTo>
                <a:lnTo>
                  <a:pt x="923559" y="1198609"/>
                </a:lnTo>
                <a:lnTo>
                  <a:pt x="12693" y="287742"/>
                </a:lnTo>
                <a:lnTo>
                  <a:pt x="285815" y="14621"/>
                </a:lnTo>
                <a:close/>
              </a:path>
            </a:pathLst>
          </a:custGeom>
          <a:solidFill>
            <a:srgbClr val="0000FF">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9" name="Picture 6538">
            <a:extLst>
              <a:ext uri="{FF2B5EF4-FFF2-40B4-BE49-F238E27FC236}">
                <a16:creationId xmlns:a16="http://schemas.microsoft.com/office/drawing/2014/main" id="{6AD45196-865C-2DF3-784D-05ECF5BF9B76}"/>
              </a:ext>
            </a:extLst>
          </p:cNvPr>
          <p:cNvPicPr>
            <a:picLocks noChangeAspect="1"/>
          </p:cNvPicPr>
          <p:nvPr/>
        </p:nvPicPr>
        <p:blipFill>
          <a:blip r:embed="rId4"/>
          <a:stretch>
            <a:fillRect/>
          </a:stretch>
        </p:blipFill>
        <p:spPr>
          <a:xfrm>
            <a:off x="1203960" y="2468880"/>
            <a:ext cx="1036319" cy="1051560"/>
          </a:xfrm>
          <a:prstGeom prst="rect">
            <a:avLst/>
          </a:prstGeom>
        </p:spPr>
      </p:pic>
      <p:pic>
        <p:nvPicPr>
          <p:cNvPr id="10" name="Picture 6539">
            <a:extLst>
              <a:ext uri="{FF2B5EF4-FFF2-40B4-BE49-F238E27FC236}">
                <a16:creationId xmlns:a16="http://schemas.microsoft.com/office/drawing/2014/main" id="{EC0AC582-3E12-9CF9-193C-04AD5D76BFC5}"/>
              </a:ext>
            </a:extLst>
          </p:cNvPr>
          <p:cNvPicPr>
            <a:picLocks noChangeAspect="1"/>
          </p:cNvPicPr>
          <p:nvPr/>
        </p:nvPicPr>
        <p:blipFill>
          <a:blip r:embed="rId5"/>
          <a:stretch>
            <a:fillRect/>
          </a:stretch>
        </p:blipFill>
        <p:spPr>
          <a:xfrm>
            <a:off x="4678679" y="2369820"/>
            <a:ext cx="1257300" cy="1264920"/>
          </a:xfrm>
          <a:prstGeom prst="rect">
            <a:avLst/>
          </a:prstGeom>
        </p:spPr>
      </p:pic>
      <p:pic>
        <p:nvPicPr>
          <p:cNvPr id="11" name="Picture 6540">
            <a:extLst>
              <a:ext uri="{FF2B5EF4-FFF2-40B4-BE49-F238E27FC236}">
                <a16:creationId xmlns:a16="http://schemas.microsoft.com/office/drawing/2014/main" id="{B48B842A-A313-B071-8885-3BABB5740927}"/>
              </a:ext>
            </a:extLst>
          </p:cNvPr>
          <p:cNvPicPr>
            <a:picLocks noChangeAspect="1"/>
          </p:cNvPicPr>
          <p:nvPr/>
        </p:nvPicPr>
        <p:blipFill>
          <a:blip r:embed="rId6"/>
          <a:stretch>
            <a:fillRect/>
          </a:stretch>
        </p:blipFill>
        <p:spPr>
          <a:xfrm>
            <a:off x="8275320" y="1211580"/>
            <a:ext cx="1036319" cy="1036319"/>
          </a:xfrm>
          <a:prstGeom prst="rect">
            <a:avLst/>
          </a:prstGeom>
        </p:spPr>
      </p:pic>
      <p:pic>
        <p:nvPicPr>
          <p:cNvPr id="12" name="Picture 6541">
            <a:extLst>
              <a:ext uri="{FF2B5EF4-FFF2-40B4-BE49-F238E27FC236}">
                <a16:creationId xmlns:a16="http://schemas.microsoft.com/office/drawing/2014/main" id="{BCB545ED-938C-6521-F5F0-2C0D227DA548}"/>
              </a:ext>
            </a:extLst>
          </p:cNvPr>
          <p:cNvPicPr>
            <a:picLocks noChangeAspect="1"/>
          </p:cNvPicPr>
          <p:nvPr/>
        </p:nvPicPr>
        <p:blipFill>
          <a:blip r:embed="rId7"/>
          <a:stretch>
            <a:fillRect/>
          </a:stretch>
        </p:blipFill>
        <p:spPr>
          <a:xfrm>
            <a:off x="8275320" y="3954779"/>
            <a:ext cx="1036319" cy="1036319"/>
          </a:xfrm>
          <a:prstGeom prst="rect">
            <a:avLst/>
          </a:prstGeom>
        </p:spPr>
      </p:pic>
      <p:sp>
        <p:nvSpPr>
          <p:cNvPr id="13" name="TextBox 6542">
            <a:extLst>
              <a:ext uri="{FF2B5EF4-FFF2-40B4-BE49-F238E27FC236}">
                <a16:creationId xmlns:a16="http://schemas.microsoft.com/office/drawing/2014/main" id="{74BE99C3-3C52-1383-BACA-E6D202BEDC3D}"/>
              </a:ext>
            </a:extLst>
          </p:cNvPr>
          <p:cNvSpPr txBox="1"/>
          <p:nvPr/>
        </p:nvSpPr>
        <p:spPr>
          <a:xfrm>
            <a:off x="6730086" y="2091825"/>
            <a:ext cx="3163915" cy="721233"/>
          </a:xfrm>
          <a:prstGeom prst="rect">
            <a:avLst/>
          </a:prstGeom>
          <a:noFill/>
        </p:spPr>
        <p:txBody>
          <a:bodyPr wrap="square" lIns="0" tIns="0" rIns="0" bIns="0" rtlCol="0">
            <a:spAutoFit/>
          </a:bodyPr>
          <a:lstStyle/>
          <a:p>
            <a:pPr latinLnBrk="0">
              <a:lnSpc>
                <a:spcPct val="262916"/>
              </a:lnSpc>
              <a:tabLst>
                <a:tab pos="1066512" algn="l"/>
              </a:tabLst>
            </a:pPr>
            <a:r>
              <a:rPr lang="en-US" altLang="zh-CN" sz="1350" spc="365" dirty="0">
                <a:solidFill>
                  <a:srgbClr val="434747"/>
                </a:solidFill>
                <a:latin typeface="Calibri"/>
                <a:ea typeface="Calibri"/>
              </a:rPr>
              <a:t>push	</a:t>
            </a:r>
            <a:r>
              <a:rPr lang="en-US" altLang="zh-CN" b="1" dirty="0">
                <a:solidFill>
                  <a:srgbClr val="434747"/>
                </a:solidFill>
                <a:latin typeface="Calibri"/>
                <a:ea typeface="Calibri"/>
              </a:rPr>
              <a:t>New</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thumbnail</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75"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S3</a:t>
            </a:r>
          </a:p>
        </p:txBody>
      </p:sp>
      <p:sp>
        <p:nvSpPr>
          <p:cNvPr id="14" name="TextBox 6543">
            <a:extLst>
              <a:ext uri="{FF2B5EF4-FFF2-40B4-BE49-F238E27FC236}">
                <a16:creationId xmlns:a16="http://schemas.microsoft.com/office/drawing/2014/main" id="{AAE3634F-55FA-CADC-136D-B28655411783}"/>
              </a:ext>
            </a:extLst>
          </p:cNvPr>
          <p:cNvSpPr txBox="1"/>
          <p:nvPr/>
        </p:nvSpPr>
        <p:spPr>
          <a:xfrm>
            <a:off x="3144960" y="2833386"/>
            <a:ext cx="745233" cy="278892"/>
          </a:xfrm>
          <a:prstGeom prst="rect">
            <a:avLst/>
          </a:prstGeom>
          <a:noFill/>
        </p:spPr>
        <p:txBody>
          <a:bodyPr wrap="square" lIns="0" tIns="0" rIns="0" bIns="0" rtlCol="0">
            <a:spAutoFit/>
          </a:bodyPr>
          <a:lstStyle/>
          <a:p>
            <a:pPr latinLnBrk="0">
              <a:lnSpc>
                <a:spcPct val="101666"/>
              </a:lnSpc>
            </a:pPr>
            <a:r>
              <a:rPr lang="en-US" altLang="zh-CN" spc="-5" dirty="0">
                <a:solidFill>
                  <a:srgbClr val="434747"/>
                </a:solidFill>
                <a:latin typeface="Calibri"/>
                <a:ea typeface="Calibri"/>
              </a:rPr>
              <a:t>t</a:t>
            </a:r>
            <a:r>
              <a:rPr lang="en-US" altLang="zh-CN" dirty="0">
                <a:solidFill>
                  <a:srgbClr val="434747"/>
                </a:solidFill>
                <a:latin typeface="Calibri"/>
                <a:ea typeface="Calibri"/>
              </a:rPr>
              <a:t>rigger</a:t>
            </a:r>
          </a:p>
        </p:txBody>
      </p:sp>
      <p:sp>
        <p:nvSpPr>
          <p:cNvPr id="15" name="TextBox 6544">
            <a:extLst>
              <a:ext uri="{FF2B5EF4-FFF2-40B4-BE49-F238E27FC236}">
                <a16:creationId xmlns:a16="http://schemas.microsoft.com/office/drawing/2014/main" id="{D31D9039-F2FD-5771-F801-BAEED9699C84}"/>
              </a:ext>
            </a:extLst>
          </p:cNvPr>
          <p:cNvSpPr txBox="1"/>
          <p:nvPr/>
        </p:nvSpPr>
        <p:spPr>
          <a:xfrm>
            <a:off x="929639" y="4019058"/>
            <a:ext cx="1578984" cy="278892"/>
          </a:xfrm>
          <a:prstGeom prst="rect">
            <a:avLst/>
          </a:prstGeom>
          <a:noFill/>
        </p:spPr>
        <p:txBody>
          <a:bodyPr wrap="square" lIns="0" tIns="0" rIns="0" bIns="0" rtlCol="0">
            <a:spAutoFit/>
          </a:bodyPr>
          <a:lstStyle/>
          <a:p>
            <a:pPr latinLnBrk="0">
              <a:lnSpc>
                <a:spcPct val="101666"/>
              </a:lnSpc>
            </a:pPr>
            <a:r>
              <a:rPr lang="en-US" altLang="zh-CN" b="1" dirty="0">
                <a:solidFill>
                  <a:srgbClr val="434747"/>
                </a:solidFill>
                <a:latin typeface="Calibri"/>
                <a:ea typeface="Calibri"/>
              </a:rPr>
              <a:t>New</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image</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64"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S3</a:t>
            </a:r>
          </a:p>
        </p:txBody>
      </p:sp>
      <p:sp>
        <p:nvSpPr>
          <p:cNvPr id="16" name="TextBox 6545">
            <a:extLst>
              <a:ext uri="{FF2B5EF4-FFF2-40B4-BE49-F238E27FC236}">
                <a16:creationId xmlns:a16="http://schemas.microsoft.com/office/drawing/2014/main" id="{D42FD082-F6C1-8070-3B99-1CA272FB8D77}"/>
              </a:ext>
            </a:extLst>
          </p:cNvPr>
          <p:cNvSpPr txBox="1"/>
          <p:nvPr/>
        </p:nvSpPr>
        <p:spPr>
          <a:xfrm>
            <a:off x="4175161" y="3919999"/>
            <a:ext cx="2138593" cy="548640"/>
          </a:xfrm>
          <a:prstGeom prst="rect">
            <a:avLst/>
          </a:prstGeom>
          <a:noFill/>
        </p:spPr>
        <p:txBody>
          <a:bodyPr wrap="square" lIns="0" tIns="0" rIns="0" bIns="0" rtlCol="0">
            <a:spAutoFit/>
          </a:bodyPr>
          <a:lstStyle/>
          <a:p>
            <a:pPr latinLnBrk="0"/>
            <a:r>
              <a:rPr lang="en-US" altLang="zh-CN" b="1" dirty="0">
                <a:solidFill>
                  <a:srgbClr val="434747"/>
                </a:solidFill>
                <a:latin typeface="Calibri"/>
                <a:ea typeface="Calibri"/>
              </a:rPr>
              <a:t>AWS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Lambda</a:t>
            </a:r>
            <a:r>
              <a:rPr lang="en-US" altLang="zh-CN" b="1" spc="-11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Function</a:t>
            </a:r>
          </a:p>
          <a:p>
            <a:pPr indent="95505" latinLnBrk="0"/>
            <a:r>
              <a:rPr lang="en-US" altLang="zh-CN" b="1" dirty="0">
                <a:solidFill>
                  <a:srgbClr val="434747"/>
                </a:solidFill>
                <a:latin typeface="Calibri"/>
                <a:ea typeface="Calibri"/>
              </a:rPr>
              <a:t>Creates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a</a:t>
            </a:r>
            <a:r>
              <a:rPr lang="en-US" altLang="zh-CN" b="1" spc="-12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Thumbnail</a:t>
            </a:r>
          </a:p>
        </p:txBody>
      </p:sp>
      <p:sp>
        <p:nvSpPr>
          <p:cNvPr id="17" name="TextBox 6546">
            <a:extLst>
              <a:ext uri="{FF2B5EF4-FFF2-40B4-BE49-F238E27FC236}">
                <a16:creationId xmlns:a16="http://schemas.microsoft.com/office/drawing/2014/main" id="{335B7E2E-59B6-D24C-EA11-4A37A159FFE0}"/>
              </a:ext>
            </a:extLst>
          </p:cNvPr>
          <p:cNvSpPr txBox="1"/>
          <p:nvPr/>
        </p:nvSpPr>
        <p:spPr>
          <a:xfrm>
            <a:off x="6720032" y="3470162"/>
            <a:ext cx="642725" cy="515143"/>
          </a:xfrm>
          <a:prstGeom prst="rect">
            <a:avLst/>
          </a:prstGeom>
          <a:noFill/>
        </p:spPr>
        <p:txBody>
          <a:bodyPr wrap="square" lIns="0" tIns="0" rIns="0" bIns="0" rtlCol="0">
            <a:spAutoFit/>
          </a:bodyPr>
          <a:lstStyle/>
          <a:p>
            <a:pPr latinLnBrk="0">
              <a:lnSpc>
                <a:spcPct val="270416"/>
              </a:lnSpc>
            </a:pPr>
            <a:r>
              <a:rPr lang="en-US" altLang="zh-CN" sz="1250" spc="405" dirty="0">
                <a:solidFill>
                  <a:srgbClr val="434747"/>
                </a:solidFill>
                <a:latin typeface="Calibri"/>
                <a:ea typeface="Calibri"/>
              </a:rPr>
              <a:t>pu</a:t>
            </a:r>
            <a:r>
              <a:rPr lang="en-US" altLang="zh-CN" sz="1250" spc="395" dirty="0">
                <a:solidFill>
                  <a:srgbClr val="434747"/>
                </a:solidFill>
                <a:latin typeface="Calibri"/>
                <a:ea typeface="Calibri"/>
              </a:rPr>
              <a:t>sh</a:t>
            </a:r>
          </a:p>
        </p:txBody>
      </p:sp>
      <p:sp>
        <p:nvSpPr>
          <p:cNvPr id="31" name="TextBox 6547">
            <a:extLst>
              <a:ext uri="{FF2B5EF4-FFF2-40B4-BE49-F238E27FC236}">
                <a16:creationId xmlns:a16="http://schemas.microsoft.com/office/drawing/2014/main" id="{DC3582BD-86D0-2776-91F3-AADE8CFBEF2B}"/>
              </a:ext>
            </a:extLst>
          </p:cNvPr>
          <p:cNvSpPr txBox="1"/>
          <p:nvPr/>
        </p:nvSpPr>
        <p:spPr>
          <a:xfrm>
            <a:off x="10125857" y="3692923"/>
            <a:ext cx="1322357" cy="1104217"/>
          </a:xfrm>
          <a:prstGeom prst="rect">
            <a:avLst/>
          </a:prstGeom>
          <a:noFill/>
        </p:spPr>
        <p:txBody>
          <a:bodyPr wrap="square" lIns="0" tIns="0" rIns="0" bIns="0" rtlCol="0">
            <a:spAutoFit/>
          </a:bodyPr>
          <a:lstStyle/>
          <a:p>
            <a:pPr latinLnBrk="0" hangingPunct="0">
              <a:lnSpc>
                <a:spcPct val="100416"/>
              </a:lnSpc>
            </a:pPr>
            <a:r>
              <a:rPr lang="en-US" altLang="zh-CN" spc="40" dirty="0">
                <a:solidFill>
                  <a:srgbClr val="434747"/>
                </a:solidFill>
                <a:latin typeface="Calibri"/>
                <a:ea typeface="Calibri"/>
              </a:rPr>
              <a:t>Image</a:t>
            </a:r>
            <a:r>
              <a:rPr lang="en-US" altLang="zh-CN" spc="-194" dirty="0">
                <a:solidFill>
                  <a:srgbClr val="434747"/>
                </a:solidFill>
                <a:latin typeface="Calibri"/>
                <a:ea typeface="宋体" panose="02010600030101010101" pitchFamily="2" charset="-122"/>
                <a:cs typeface="Calibri"/>
              </a:rPr>
              <a:t> </a:t>
            </a:r>
            <a:r>
              <a:rPr lang="en-US" altLang="zh-CN" spc="50" dirty="0">
                <a:solidFill>
                  <a:srgbClr val="434747"/>
                </a:solidFill>
                <a:latin typeface="Calibri"/>
                <a:ea typeface="Calibri"/>
              </a:rPr>
              <a:t>name</a:t>
            </a:r>
            <a:r>
              <a:rPr lang="en-US" altLang="zh-CN" dirty="0">
                <a:solidFill>
                  <a:srgbClr val="434747"/>
                </a:solidFill>
                <a:latin typeface="Calibri"/>
                <a:ea typeface="宋体" panose="02010600030101010101" pitchFamily="2" charset="-122"/>
                <a:cs typeface="Calibri"/>
              </a:rPr>
              <a:t> </a:t>
            </a:r>
            <a:r>
              <a:rPr lang="en-US" altLang="zh-CN" spc="40" dirty="0">
                <a:solidFill>
                  <a:srgbClr val="434747"/>
                </a:solidFill>
                <a:latin typeface="Calibri"/>
                <a:ea typeface="Calibri"/>
              </a:rPr>
              <a:t>Image</a:t>
            </a:r>
            <a:r>
              <a:rPr lang="en-US" altLang="zh-CN" spc="-184" dirty="0">
                <a:solidFill>
                  <a:srgbClr val="434747"/>
                </a:solidFill>
                <a:latin typeface="Calibri"/>
                <a:ea typeface="宋体" panose="02010600030101010101" pitchFamily="2" charset="-122"/>
                <a:cs typeface="Calibri"/>
              </a:rPr>
              <a:t> </a:t>
            </a:r>
            <a:r>
              <a:rPr lang="en-US" altLang="zh-CN" spc="34" dirty="0">
                <a:solidFill>
                  <a:srgbClr val="434747"/>
                </a:solidFill>
                <a:latin typeface="Calibri"/>
                <a:ea typeface="Calibri"/>
              </a:rPr>
              <a:t>size</a:t>
            </a:r>
            <a:r>
              <a:rPr lang="en-US" altLang="zh-CN" dirty="0">
                <a:solidFill>
                  <a:srgbClr val="434747"/>
                </a:solidFill>
                <a:latin typeface="Calibri"/>
                <a:ea typeface="宋体" panose="02010600030101010101" pitchFamily="2" charset="-122"/>
                <a:cs typeface="Calibri"/>
              </a:rPr>
              <a:t> </a:t>
            </a:r>
            <a:r>
              <a:rPr lang="en-US" altLang="zh-CN" spc="20" dirty="0">
                <a:solidFill>
                  <a:srgbClr val="434747"/>
                </a:solidFill>
                <a:latin typeface="Calibri"/>
                <a:ea typeface="Calibri"/>
              </a:rPr>
              <a:t>Creation</a:t>
            </a:r>
            <a:r>
              <a:rPr lang="en-US" altLang="zh-CN" spc="-200" dirty="0">
                <a:solidFill>
                  <a:srgbClr val="434747"/>
                </a:solidFill>
                <a:latin typeface="Calibri"/>
                <a:ea typeface="宋体" panose="02010600030101010101" pitchFamily="2" charset="-122"/>
                <a:cs typeface="Calibri"/>
              </a:rPr>
              <a:t> </a:t>
            </a:r>
            <a:r>
              <a:rPr lang="en-US" altLang="zh-CN" spc="30" dirty="0">
                <a:solidFill>
                  <a:srgbClr val="434747"/>
                </a:solidFill>
                <a:latin typeface="Calibri"/>
                <a:ea typeface="Calibri"/>
              </a:rPr>
              <a:t>date</a:t>
            </a:r>
            <a:r>
              <a:rPr lang="en-US" altLang="zh-CN" dirty="0">
                <a:solidFill>
                  <a:srgbClr val="434747"/>
                </a:solidFill>
                <a:latin typeface="Calibri"/>
                <a:ea typeface="宋体" panose="02010600030101010101" pitchFamily="2" charset="-122"/>
                <a:cs typeface="Calibri"/>
              </a:rPr>
              <a:t> </a:t>
            </a:r>
            <a:r>
              <a:rPr lang="en-US" altLang="zh-CN" spc="-10" dirty="0">
                <a:solidFill>
                  <a:srgbClr val="434747"/>
                </a:solidFill>
                <a:latin typeface="Calibri"/>
                <a:ea typeface="Calibri"/>
              </a:rPr>
              <a:t>etc…</a:t>
            </a:r>
          </a:p>
        </p:txBody>
      </p:sp>
      <p:sp>
        <p:nvSpPr>
          <p:cNvPr id="32" name="TextBox 6548">
            <a:extLst>
              <a:ext uri="{FF2B5EF4-FFF2-40B4-BE49-F238E27FC236}">
                <a16:creationId xmlns:a16="http://schemas.microsoft.com/office/drawing/2014/main" id="{58C3A08C-2F3A-80AC-74E8-17A569CDC5C9}"/>
              </a:ext>
            </a:extLst>
          </p:cNvPr>
          <p:cNvSpPr txBox="1"/>
          <p:nvPr/>
        </p:nvSpPr>
        <p:spPr>
          <a:xfrm>
            <a:off x="7642035" y="5302267"/>
            <a:ext cx="2402881" cy="278892"/>
          </a:xfrm>
          <a:prstGeom prst="rect">
            <a:avLst/>
          </a:prstGeom>
          <a:noFill/>
        </p:spPr>
        <p:txBody>
          <a:bodyPr wrap="square" lIns="0" tIns="0" rIns="0" bIns="0" rtlCol="0">
            <a:spAutoFit/>
          </a:bodyPr>
          <a:lstStyle/>
          <a:p>
            <a:pPr latinLnBrk="0">
              <a:lnSpc>
                <a:spcPct val="101666"/>
              </a:lnSpc>
            </a:pPr>
            <a:r>
              <a:rPr lang="en-US" altLang="zh-CN" b="1" dirty="0">
                <a:solidFill>
                  <a:srgbClr val="434747"/>
                </a:solidFill>
                <a:latin typeface="Calibri"/>
                <a:ea typeface="Calibri"/>
              </a:rPr>
              <a:t>Metadata</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94"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DynamoDB</a:t>
            </a:r>
          </a:p>
        </p:txBody>
      </p:sp>
    </p:spTree>
    <p:extLst>
      <p:ext uri="{BB962C8B-B14F-4D97-AF65-F5344CB8AC3E}">
        <p14:creationId xmlns:p14="http://schemas.microsoft.com/office/powerpoint/2010/main" val="1032175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554">
            <a:extLst>
              <a:ext uri="{FF2B5EF4-FFF2-40B4-BE49-F238E27FC236}">
                <a16:creationId xmlns:a16="http://schemas.microsoft.com/office/drawing/2014/main" id="{4FE9ACA9-82B4-9B50-C1EF-0E5FFC435BE9}"/>
              </a:ext>
            </a:extLst>
          </p:cNvPr>
          <p:cNvSpPr/>
          <p:nvPr/>
        </p:nvSpPr>
        <p:spPr>
          <a:xfrm>
            <a:off x="5213350" y="2876550"/>
            <a:ext cx="1682750" cy="1098550"/>
          </a:xfrm>
          <a:custGeom>
            <a:avLst/>
            <a:gdLst>
              <a:gd name="connsiteX0" fmla="*/ 15187 w 1682750"/>
              <a:gd name="connsiteY0" fmla="*/ 283634 h 1098550"/>
              <a:gd name="connsiteX1" fmla="*/ 1142547 w 1682750"/>
              <a:gd name="connsiteY1" fmla="*/ 283634 h 1098550"/>
              <a:gd name="connsiteX2" fmla="*/ 1142547 w 1682750"/>
              <a:gd name="connsiteY2" fmla="*/ 10100 h 1098550"/>
              <a:gd name="connsiteX3" fmla="*/ 1689612 w 1682750"/>
              <a:gd name="connsiteY3" fmla="*/ 557167 h 1098550"/>
              <a:gd name="connsiteX4" fmla="*/ 1142547 w 1682750"/>
              <a:gd name="connsiteY4" fmla="*/ 1104234 h 1098550"/>
              <a:gd name="connsiteX5" fmla="*/ 1142547 w 1682750"/>
              <a:gd name="connsiteY5" fmla="*/ 830700 h 1098550"/>
              <a:gd name="connsiteX6" fmla="*/ 15187 w 1682750"/>
              <a:gd name="connsiteY6" fmla="*/ 830700 h 1098550"/>
              <a:gd name="connsiteX7" fmla="*/ 15187 w 1682750"/>
              <a:gd name="connsiteY7" fmla="*/ 283634 h 109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2750" h="1098550">
                <a:moveTo>
                  <a:pt x="15187" y="283634"/>
                </a:moveTo>
                <a:lnTo>
                  <a:pt x="1142547" y="283634"/>
                </a:lnTo>
                <a:lnTo>
                  <a:pt x="1142547" y="10100"/>
                </a:lnTo>
                <a:lnTo>
                  <a:pt x="1689612" y="557167"/>
                </a:lnTo>
                <a:lnTo>
                  <a:pt x="1142547" y="1104234"/>
                </a:lnTo>
                <a:lnTo>
                  <a:pt x="1142547" y="830700"/>
                </a:lnTo>
                <a:lnTo>
                  <a:pt x="15187" y="830700"/>
                </a:lnTo>
                <a:lnTo>
                  <a:pt x="15187" y="283634"/>
                </a:lnTo>
                <a:close/>
              </a:path>
            </a:pathLst>
          </a:custGeom>
          <a:pattFill prst="pct50">
            <a:fgClr>
              <a:srgbClr val="0000FF"/>
            </a:fgClr>
            <a:bgClr>
              <a:schemeClr val="bg1"/>
            </a:bgClr>
          </a:patt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3" name="Picture 6556">
            <a:extLst>
              <a:ext uri="{FF2B5EF4-FFF2-40B4-BE49-F238E27FC236}">
                <a16:creationId xmlns:a16="http://schemas.microsoft.com/office/drawing/2014/main" id="{7B7E5002-482E-F3ED-0450-F6C07D98A594}"/>
              </a:ext>
            </a:extLst>
          </p:cNvPr>
          <p:cNvPicPr>
            <a:picLocks noChangeAspect="1"/>
          </p:cNvPicPr>
          <p:nvPr/>
        </p:nvPicPr>
        <p:blipFill>
          <a:blip r:embed="rId2"/>
          <a:stretch>
            <a:fillRect/>
          </a:stretch>
        </p:blipFill>
        <p:spPr>
          <a:xfrm>
            <a:off x="3535679" y="2849880"/>
            <a:ext cx="1028700" cy="1036319"/>
          </a:xfrm>
          <a:prstGeom prst="rect">
            <a:avLst/>
          </a:prstGeom>
        </p:spPr>
      </p:pic>
      <p:pic>
        <p:nvPicPr>
          <p:cNvPr id="4" name="Picture 6557">
            <a:extLst>
              <a:ext uri="{FF2B5EF4-FFF2-40B4-BE49-F238E27FC236}">
                <a16:creationId xmlns:a16="http://schemas.microsoft.com/office/drawing/2014/main" id="{F0D42F0B-F5ED-3345-04ED-A01D4139395F}"/>
              </a:ext>
            </a:extLst>
          </p:cNvPr>
          <p:cNvPicPr>
            <a:picLocks noChangeAspect="1"/>
          </p:cNvPicPr>
          <p:nvPr/>
        </p:nvPicPr>
        <p:blipFill>
          <a:blip r:embed="rId3"/>
          <a:stretch>
            <a:fillRect/>
          </a:stretch>
        </p:blipFill>
        <p:spPr>
          <a:xfrm>
            <a:off x="7246620" y="2811780"/>
            <a:ext cx="1264920" cy="1257300"/>
          </a:xfrm>
          <a:prstGeom prst="rect">
            <a:avLst/>
          </a:prstGeom>
        </p:spPr>
      </p:pic>
      <p:sp>
        <p:nvSpPr>
          <p:cNvPr id="5" name="TextBox 6558">
            <a:extLst>
              <a:ext uri="{FF2B5EF4-FFF2-40B4-BE49-F238E27FC236}">
                <a16:creationId xmlns:a16="http://schemas.microsoft.com/office/drawing/2014/main" id="{361B7F75-3A1B-31F3-AC26-E8A1B5142728}"/>
              </a:ext>
            </a:extLst>
          </p:cNvPr>
          <p:cNvSpPr txBox="1"/>
          <p:nvPr/>
        </p:nvSpPr>
        <p:spPr>
          <a:xfrm>
            <a:off x="3143994" y="4096782"/>
            <a:ext cx="1827950" cy="548640"/>
          </a:xfrm>
          <a:prstGeom prst="rect">
            <a:avLst/>
          </a:prstGeom>
          <a:noFill/>
        </p:spPr>
        <p:txBody>
          <a:bodyPr wrap="square" lIns="0" tIns="0" rIns="0" bIns="0" rtlCol="0">
            <a:spAutoFit/>
          </a:bodyPr>
          <a:lstStyle/>
          <a:p>
            <a:pPr latinLnBrk="0"/>
            <a:r>
              <a:rPr lang="en-US" altLang="zh-CN" b="1" spc="-15" dirty="0">
                <a:solidFill>
                  <a:srgbClr val="434747"/>
                </a:solidFill>
                <a:latin typeface="Calibri"/>
                <a:ea typeface="Calibri"/>
              </a:rPr>
              <a:t>CloudWatch</a:t>
            </a:r>
            <a:r>
              <a:rPr lang="en-US" altLang="zh-CN" b="1" spc="15" dirty="0">
                <a:solidFill>
                  <a:srgbClr val="434747"/>
                </a:solidFill>
                <a:latin typeface="Calibri"/>
                <a:ea typeface="宋体" panose="02010600030101010101" pitchFamily="2" charset="-122"/>
                <a:cs typeface="Calibri"/>
              </a:rPr>
              <a:t> </a:t>
            </a:r>
            <a:r>
              <a:rPr lang="en-US" altLang="zh-CN" b="1" spc="-15" dirty="0">
                <a:solidFill>
                  <a:srgbClr val="434747"/>
                </a:solidFill>
                <a:latin typeface="Calibri"/>
                <a:ea typeface="Calibri"/>
              </a:rPr>
              <a:t>Events</a:t>
            </a:r>
          </a:p>
          <a:p>
            <a:pPr indent="341439" latinLnBrk="0"/>
            <a:r>
              <a:rPr lang="en-US" altLang="zh-CN" b="1" spc="-15" dirty="0">
                <a:solidFill>
                  <a:srgbClr val="434747"/>
                </a:solidFill>
                <a:latin typeface="Calibri"/>
                <a:ea typeface="Calibri"/>
              </a:rPr>
              <a:t>Event</a:t>
            </a:r>
            <a:r>
              <a:rPr lang="en-US" altLang="zh-CN" b="1" spc="-10" dirty="0">
                <a:solidFill>
                  <a:srgbClr val="434747"/>
                </a:solidFill>
                <a:latin typeface="Calibri"/>
                <a:ea typeface="Calibri"/>
              </a:rPr>
              <a:t>Bridge</a:t>
            </a:r>
          </a:p>
        </p:txBody>
      </p:sp>
      <p:sp>
        <p:nvSpPr>
          <p:cNvPr id="6" name="TextBox 6559">
            <a:extLst>
              <a:ext uri="{FF2B5EF4-FFF2-40B4-BE49-F238E27FC236}">
                <a16:creationId xmlns:a16="http://schemas.microsoft.com/office/drawing/2014/main" id="{1D79C5C7-C5B4-63AB-FCB6-70327DD2B54E}"/>
              </a:ext>
            </a:extLst>
          </p:cNvPr>
          <p:cNvSpPr txBox="1"/>
          <p:nvPr/>
        </p:nvSpPr>
        <p:spPr>
          <a:xfrm>
            <a:off x="6816456" y="4282710"/>
            <a:ext cx="2138593" cy="548640"/>
          </a:xfrm>
          <a:prstGeom prst="rect">
            <a:avLst/>
          </a:prstGeom>
          <a:noFill/>
        </p:spPr>
        <p:txBody>
          <a:bodyPr wrap="square" lIns="0" tIns="0" rIns="0" bIns="0" rtlCol="0">
            <a:spAutoFit/>
          </a:bodyPr>
          <a:lstStyle/>
          <a:p>
            <a:pPr latinLnBrk="0"/>
            <a:r>
              <a:rPr lang="en-US" altLang="zh-CN" b="1" dirty="0">
                <a:solidFill>
                  <a:srgbClr val="434747"/>
                </a:solidFill>
                <a:latin typeface="Calibri"/>
                <a:ea typeface="Calibri"/>
              </a:rPr>
              <a:t>AWS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Lambda</a:t>
            </a:r>
            <a:r>
              <a:rPr lang="en-US" altLang="zh-CN" b="1" spc="-11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Function</a:t>
            </a:r>
          </a:p>
          <a:p>
            <a:pPr indent="372681" latinLnBrk="0"/>
            <a:r>
              <a:rPr lang="en-US" altLang="zh-CN" b="1" dirty="0">
                <a:solidFill>
                  <a:srgbClr val="434747"/>
                </a:solidFill>
                <a:latin typeface="Calibri"/>
                <a:ea typeface="Calibri"/>
              </a:rPr>
              <a:t>Perform</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a</a:t>
            </a:r>
            <a:r>
              <a:rPr lang="en-US" altLang="zh-CN" b="1" spc="-89"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task</a:t>
            </a:r>
          </a:p>
        </p:txBody>
      </p:sp>
      <p:sp>
        <p:nvSpPr>
          <p:cNvPr id="7" name="제목 1">
            <a:extLst>
              <a:ext uri="{FF2B5EF4-FFF2-40B4-BE49-F238E27FC236}">
                <a16:creationId xmlns:a16="http://schemas.microsoft.com/office/drawing/2014/main" id="{56B96CDF-C124-5F11-0A67-4B7468796104}"/>
              </a:ext>
            </a:extLst>
          </p:cNvPr>
          <p:cNvSpPr txBox="1">
            <a:spLocks/>
          </p:cNvSpPr>
          <p:nvPr/>
        </p:nvSpPr>
        <p:spPr>
          <a:xfrm>
            <a:off x="1088021" y="517123"/>
            <a:ext cx="6877050" cy="639763"/>
          </a:xfrm>
          <a:prstGeom prst="rect">
            <a:avLst/>
          </a:prstGeom>
        </p:spPr>
        <p:txBody>
          <a:bodyPr vert="horz" lIns="91440" tIns="45720" rIns="91440" bIns="45720" rtlCol="0" anchor="b" anchorCtr="0">
            <a:normAutofit fontScale="97500"/>
          </a:bodyPr>
          <a:lst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a:lstStyle>
          <a:p>
            <a:r>
              <a:rPr lang="en-US" altLang="ko-KR" dirty="0"/>
              <a:t>Lambda: Serverless CRON job</a:t>
            </a:r>
            <a:endParaRPr lang="ko-KR" altLang="en-US" dirty="0"/>
          </a:p>
        </p:txBody>
      </p:sp>
    </p:spTree>
    <p:extLst>
      <p:ext uri="{BB962C8B-B14F-4D97-AF65-F5344CB8AC3E}">
        <p14:creationId xmlns:p14="http://schemas.microsoft.com/office/powerpoint/2010/main" val="1849533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11255238" cy="3977640"/>
          </a:xfrm>
        </p:spPr>
        <p:txBody>
          <a:bodyPr>
            <a:normAutofit fontScale="85000" lnSpcReduction="20000"/>
          </a:bodyPr>
          <a:lstStyle/>
          <a:p>
            <a:r>
              <a:rPr lang="en-US" altLang="ko-KR" dirty="0">
                <a:hlinkClick r:id="rId2"/>
              </a:rPr>
              <a:t>Lambda</a:t>
            </a:r>
            <a:r>
              <a:rPr lang="ko-KR" altLang="en-US" dirty="0">
                <a:hlinkClick r:id="rId2"/>
              </a:rPr>
              <a:t>  </a:t>
            </a:r>
            <a:r>
              <a:rPr lang="en-US" altLang="ko-KR" dirty="0" err="1">
                <a:hlinkClick r:id="rId2"/>
              </a:rPr>
              <a:t>url</a:t>
            </a:r>
            <a:r>
              <a:rPr lang="en-US" altLang="ko-KR" dirty="0">
                <a:hlinkClick r:id="rId2"/>
              </a:rPr>
              <a:t>+</a:t>
            </a:r>
            <a:r>
              <a:rPr lang="ko-KR" altLang="en-US" dirty="0">
                <a:hlinkClick r:id="rId2"/>
              </a:rPr>
              <a:t> </a:t>
            </a:r>
            <a:r>
              <a:rPr lang="en-US" altLang="ko-KR" dirty="0">
                <a:hlinkClick r:id="rId2"/>
              </a:rPr>
              <a:t>discover</a:t>
            </a:r>
            <a:r>
              <a:rPr lang="ko-KR" altLang="en-US" dirty="0">
                <a:hlinkClick r:id="rId2"/>
              </a:rPr>
              <a:t> </a:t>
            </a:r>
            <a:r>
              <a:rPr lang="en-US" altLang="ko-KR" dirty="0">
                <a:sym typeface="Wingdings" panose="05000000000000000000" pitchFamily="2" charset="2"/>
                <a:hlinkClick r:id="rId2"/>
              </a:rPr>
              <a:t></a:t>
            </a:r>
            <a:r>
              <a:rPr lang="ko-KR" altLang="en-US" dirty="0">
                <a:sym typeface="Wingdings" panose="05000000000000000000" pitchFamily="2" charset="2"/>
                <a:hlinkClick r:id="rId2"/>
              </a:rPr>
              <a:t> </a:t>
            </a:r>
            <a:r>
              <a:rPr lang="en-US" altLang="ko-KR" dirty="0" err="1">
                <a:sym typeface="Wingdings" panose="05000000000000000000" pitchFamily="2" charset="2"/>
                <a:hlinkClick r:id="rId2"/>
              </a:rPr>
              <a:t>url</a:t>
            </a:r>
            <a:r>
              <a:rPr lang="en-US" altLang="ko-KR" dirty="0">
                <a:sym typeface="Wingdings" panose="05000000000000000000" pitchFamily="2" charset="2"/>
                <a:hlinkClick r:id="rId2"/>
              </a:rPr>
              <a:t> + begin</a:t>
            </a:r>
            <a:endParaRPr lang="en-US" altLang="ko-KR" dirty="0">
              <a:hlinkClick r:id="rId2"/>
            </a:endParaRPr>
          </a:p>
          <a:p>
            <a:pPr lvl="1"/>
            <a:r>
              <a:rPr lang="en-US" altLang="ko-KR" dirty="0">
                <a:hlinkClick r:id="rId2"/>
              </a:rPr>
              <a:t>https://ap-northeast-2.console.aws.amazon.com/lambda/home?region=ap-northeast-2#/</a:t>
            </a:r>
            <a:r>
              <a:rPr lang="en-US" altLang="ko-KR" b="1" dirty="0">
                <a:hlinkClick r:id="rId2"/>
              </a:rPr>
              <a:t>discover</a:t>
            </a:r>
            <a:endParaRPr lang="en-US" altLang="ko-KR" b="1" dirty="0"/>
          </a:p>
          <a:p>
            <a:r>
              <a:rPr lang="en-US" altLang="ko-KR" dirty="0"/>
              <a:t>Hello world</a:t>
            </a:r>
          </a:p>
          <a:p>
            <a:pPr lvl="1"/>
            <a:r>
              <a:rPr lang="en-US" altLang="ko-KR" dirty="0"/>
              <a:t>Code, test, configuration, monitor</a:t>
            </a:r>
          </a:p>
          <a:p>
            <a:r>
              <a:rPr lang="en-US" altLang="ko-KR" dirty="0"/>
              <a:t>Configuration</a:t>
            </a:r>
          </a:p>
          <a:p>
            <a:pPr lvl="1"/>
            <a:r>
              <a:rPr lang="en-US" altLang="ko-KR" dirty="0"/>
              <a:t>- permission – Execution role – </a:t>
            </a:r>
            <a:r>
              <a:rPr lang="en-US" altLang="ko-KR" dirty="0" err="1"/>
              <a:t>Cloudwatch</a:t>
            </a:r>
            <a:r>
              <a:rPr lang="en-US" altLang="ko-KR" dirty="0"/>
              <a:t> logs</a:t>
            </a:r>
          </a:p>
          <a:p>
            <a:r>
              <a:rPr lang="en-US" altLang="ko-KR" dirty="0"/>
              <a:t>WEB REST API</a:t>
            </a:r>
          </a:p>
          <a:p>
            <a:endParaRPr lang="en-US" altLang="ko-KR" dirty="0"/>
          </a:p>
          <a:p>
            <a:endParaRPr lang="en-US" altLang="ko-KR" b="1" dirty="0"/>
          </a:p>
          <a:p>
            <a:endParaRPr lang="ko-KR" altLang="en-US" dirty="0"/>
          </a:p>
        </p:txBody>
      </p:sp>
    </p:spTree>
    <p:extLst>
      <p:ext uri="{BB962C8B-B14F-4D97-AF65-F5344CB8AC3E}">
        <p14:creationId xmlns:p14="http://schemas.microsoft.com/office/powerpoint/2010/main" val="5250076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a:t>]</a:t>
            </a:r>
          </a:p>
          <a:p>
            <a:pPr lvl="1"/>
            <a:r>
              <a:rPr lang="en-US" altLang="ko-KR" dirty="0"/>
              <a:t>https://www.youtube.com/watch?v=x0iyaENTxU0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API troubleshooting</a:t>
            </a:r>
            <a:endParaRPr lang="ko-KR" altLang="en-US" dirty="0"/>
          </a:p>
        </p:txBody>
      </p:sp>
      <p:sp>
        <p:nvSpPr>
          <p:cNvPr id="3" name="내용 개체 틀 2"/>
          <p:cNvSpPr>
            <a:spLocks noGrp="1"/>
          </p:cNvSpPr>
          <p:nvPr>
            <p:ph sz="quarter" idx="10"/>
          </p:nvPr>
        </p:nvSpPr>
        <p:spPr>
          <a:xfrm>
            <a:off x="539495" y="1435608"/>
            <a:ext cx="11306608" cy="4841902"/>
          </a:xfrm>
        </p:spPr>
        <p:txBody>
          <a:bodyPr>
            <a:normAutofit fontScale="92500" lnSpcReduction="10000"/>
          </a:bodyPr>
          <a:lstStyle/>
          <a:p>
            <a:r>
              <a:rPr lang="en-US" altLang="ko" sz="2400" dirty="0">
                <a:latin typeface="맑은 고딕" panose="020B0503020000020004" pitchFamily="50" charset="-127"/>
                <a:ea typeface="맑은 고딕" panose="020B0503020000020004" pitchFamily="50" charset="-127"/>
              </a:rPr>
              <a:t>1. </a:t>
            </a:r>
            <a:r>
              <a:rPr lang="en-US" altLang="ko-KR" sz="2400" dirty="0">
                <a:latin typeface="맑은 고딕" panose="020B0503020000020004" pitchFamily="50" charset="-127"/>
                <a:ea typeface="맑은 고딕" panose="020B0503020000020004" pitchFamily="50" charset="-127"/>
              </a:rPr>
              <a:t>problem</a:t>
            </a:r>
            <a:endParaRPr lang="ko-KR" altLang="en-US" sz="2400"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 20230509112339</a:t>
            </a: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hlinkClick r:id="rId2"/>
              </a:rPr>
              <a:t>https://gwq7zyfkci.execute-api.ap-northeast-2.amazonaws.com/depcof1</a:t>
            </a:r>
            <a:endParaRPr lang="ko" altLang="en-US" dirty="0">
              <a:latin typeface="맑은 고딕" panose="020B0503020000020004" pitchFamily="50" charset="-127"/>
              <a:ea typeface="맑은 고딕" panose="020B0503020000020004" pitchFamily="50" charset="-127"/>
              <a:hlinkClick r:id="rId2"/>
            </a:endParaRPr>
          </a:p>
          <a:p>
            <a:pPr marL="457200" lvl="1" indent="0">
              <a:buNone/>
            </a:pP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a:t>
            </a:r>
            <a:endParaRPr lang="ko" altLang="en-US" dirty="0">
              <a:latin typeface="맑은 고딕" panose="020B0503020000020004" pitchFamily="50" charset="-127"/>
              <a:ea typeface="맑은 고딕" panose="020B0503020000020004" pitchFamily="50" charset="-127"/>
            </a:endParaRPr>
          </a:p>
          <a:p>
            <a:pPr marL="457200" lvl="1" indent="0">
              <a:buNone/>
            </a:pPr>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"message": "Missing Authentication Token"</a:t>
            </a: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a:t>
            </a:r>
            <a:endParaRPr lang="ko"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2. sol) endpoint </a:t>
            </a:r>
            <a:r>
              <a:rPr lang="en-US" altLang="ko" sz="2400" dirty="0" err="1">
                <a:latin typeface="맑은 고딕" panose="020B0503020000020004" pitchFamily="50" charset="-127"/>
                <a:ea typeface="맑은 고딕" panose="020B0503020000020004" pitchFamily="50" charset="-127"/>
              </a:rPr>
              <a:t>url</a:t>
            </a:r>
            <a:r>
              <a:rPr lang="en-US" altLang="ko" sz="2400" dirty="0">
                <a:latin typeface="맑은 고딕" panose="020B0503020000020004" pitchFamily="50" charset="-127"/>
                <a:ea typeface="맑은 고딕" panose="020B0503020000020004" pitchFamily="50" charset="-127"/>
              </a:rPr>
              <a:t> </a:t>
            </a:r>
            <a:r>
              <a:rPr lang="ko-KR" altLang="en-US" sz="2400" dirty="0">
                <a:latin typeface="맑은 고딕" panose="020B0503020000020004" pitchFamily="50" charset="-127"/>
                <a:ea typeface="맑은 고딕" panose="020B0503020000020004" pitchFamily="50" charset="-127"/>
              </a:rPr>
              <a:t>뒤에 </a:t>
            </a:r>
            <a:r>
              <a:rPr lang="en-US" altLang="ko-KR" sz="2400" dirty="0">
                <a:latin typeface="맑은 고딕" panose="020B0503020000020004" pitchFamily="50" charset="-127"/>
                <a:ea typeface="맑은 고딕" panose="020B0503020000020004" pitchFamily="50" charset="-127"/>
              </a:rPr>
              <a:t>resource </a:t>
            </a:r>
            <a:r>
              <a:rPr lang="ko-KR" altLang="en-US" sz="2400" dirty="0">
                <a:latin typeface="맑은 고딕" panose="020B0503020000020004" pitchFamily="50" charset="-127"/>
                <a:ea typeface="맑은 고딕" panose="020B0503020000020004" pitchFamily="50" charset="-127"/>
              </a:rPr>
              <a:t>명 추가</a:t>
            </a:r>
            <a:r>
              <a:rPr lang="ko" altLang="en-US" sz="2400" dirty="0">
                <a:latin typeface="맑은 고딕" panose="020B0503020000020004" pitchFamily="50" charset="-127"/>
                <a:ea typeface="맑은 고딕" panose="020B0503020000020004" pitchFamily="50" charset="-127"/>
              </a:rPr>
              <a:t> </a:t>
            </a:r>
            <a:r>
              <a:rPr lang="en-US" altLang="ko" sz="2400" dirty="0" err="1">
                <a:latin typeface="맑은 고딕" panose="020B0503020000020004" pitchFamily="50" charset="-127"/>
                <a:ea typeface="맑은 고딕" panose="020B0503020000020004" pitchFamily="50" charset="-127"/>
              </a:rPr>
              <a:t>url</a:t>
            </a:r>
            <a:r>
              <a:rPr lang="en-US" altLang="ko" sz="2400" dirty="0">
                <a:latin typeface="맑은 고딕" panose="020B0503020000020004" pitchFamily="50" charset="-127"/>
                <a:ea typeface="맑은 고딕" panose="020B0503020000020004" pitchFamily="50" charset="-127"/>
              </a:rPr>
              <a:t>/coffee</a:t>
            </a:r>
            <a:endParaRPr lang="ko" altLang="en-US" sz="2400" dirty="0">
              <a:latin typeface="맑은 고딕" panose="020B0503020000020004" pitchFamily="50" charset="-127"/>
              <a:ea typeface="맑은 고딕" panose="020B0503020000020004" pitchFamily="50" charset="-127"/>
            </a:endParaRPr>
          </a:p>
          <a:p>
            <a:pPr lvl="1"/>
            <a:r>
              <a:rPr lang="en-US" altLang="ko" dirty="0">
                <a:latin typeface="맑은 고딕" panose="020B0503020000020004" pitchFamily="50" charset="-127"/>
                <a:ea typeface="맑은 고딕" panose="020B0503020000020004" pitchFamily="50" charset="-127"/>
                <a:hlinkClick r:id="rId3"/>
              </a:rPr>
              <a:t>https://gwq7zyfkci.execute-api.ap-northeast-2.amazonaws.com/depcof1/coffee</a:t>
            </a:r>
            <a:endParaRPr lang="ko" altLang="en-US" dirty="0">
              <a:latin typeface="맑은 고딕" panose="020B0503020000020004" pitchFamily="50" charset="-127"/>
              <a:ea typeface="맑은 고딕" panose="020B0503020000020004" pitchFamily="50" charset="-127"/>
              <a:hlinkClick r:id="rId3"/>
            </a:endParaRPr>
          </a:p>
          <a:p>
            <a:endParaRPr lang="en-US" altLang="ko-KR" dirty="0"/>
          </a:p>
          <a:p>
            <a:endParaRPr lang="en-US" altLang="ko-KR" b="1" dirty="0"/>
          </a:p>
          <a:p>
            <a:endParaRPr lang="ko-KR" altLang="en-US" dirty="0"/>
          </a:p>
        </p:txBody>
      </p:sp>
    </p:spTree>
    <p:extLst>
      <p:ext uri="{BB962C8B-B14F-4D97-AF65-F5344CB8AC3E}">
        <p14:creationId xmlns:p14="http://schemas.microsoft.com/office/powerpoint/2010/main" val="661264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instance</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API-Gateway</a:t>
            </a:r>
            <a:endParaRPr lang="ko-KR" altLang="en-US" dirty="0"/>
          </a:p>
        </p:txBody>
      </p:sp>
      <p:sp>
        <p:nvSpPr>
          <p:cNvPr id="3" name="내용 개체 틀 2"/>
          <p:cNvSpPr>
            <a:spLocks noGrp="1"/>
          </p:cNvSpPr>
          <p:nvPr>
            <p:ph idx="1"/>
          </p:nvPr>
        </p:nvSpPr>
        <p:spPr>
          <a:xfrm>
            <a:off x="705749" y="1284270"/>
            <a:ext cx="10041020" cy="5270642"/>
          </a:xfrm>
        </p:spPr>
        <p:txBody>
          <a:bodyPr>
            <a:normAutofit fontScale="70000" lnSpcReduction="20000"/>
          </a:bodyPr>
          <a:lstStyle/>
          <a:p>
            <a:r>
              <a:rPr lang="ko-KR" altLang="en-US" dirty="0"/>
              <a:t>방법 </a:t>
            </a:r>
            <a:r>
              <a:rPr lang="en-US" altLang="ko-KR" dirty="0"/>
              <a:t>1 : </a:t>
            </a:r>
            <a:r>
              <a:rPr lang="en-US" altLang="ko-KR" dirty="0" err="1"/>
              <a:t>HttpMethod</a:t>
            </a:r>
            <a:r>
              <a:rPr lang="en-US" altLang="ko-KR" dirty="0"/>
              <a:t> ANY</a:t>
            </a:r>
          </a:p>
          <a:p>
            <a:r>
              <a:rPr lang="ko-KR" altLang="en-US" dirty="0"/>
              <a:t>방법 </a:t>
            </a:r>
            <a:r>
              <a:rPr lang="en-US" altLang="ko-KR" dirty="0"/>
              <a:t>2</a:t>
            </a:r>
          </a:p>
          <a:p>
            <a:pPr lvl="1"/>
            <a:r>
              <a:rPr lang="en-US" altLang="ko-KR" dirty="0"/>
              <a:t>1. create resource </a:t>
            </a:r>
          </a:p>
          <a:p>
            <a:pPr lvl="1"/>
            <a:r>
              <a:rPr lang="en-US" altLang="ko-KR" dirty="0"/>
              <a:t>2. create Methods – GET, POST,..</a:t>
            </a:r>
          </a:p>
          <a:p>
            <a:pPr lvl="3">
              <a:lnSpc>
                <a:spcPct val="120000"/>
              </a:lnSpc>
            </a:pPr>
            <a:r>
              <a:rPr lang="en-US" altLang="ko-KR" dirty="0"/>
              <a:t>Method type: GET,</a:t>
            </a:r>
          </a:p>
          <a:p>
            <a:pPr lvl="3">
              <a:lnSpc>
                <a:spcPct val="120000"/>
              </a:lnSpc>
            </a:pPr>
            <a:r>
              <a:rPr lang="en-US" altLang="ko-KR" dirty="0"/>
              <a:t>Integration type – lambda,</a:t>
            </a:r>
          </a:p>
          <a:p>
            <a:pPr lvl="3">
              <a:lnSpc>
                <a:spcPct val="120000"/>
              </a:lnSpc>
            </a:pPr>
            <a:r>
              <a:rPr lang="en-US" altLang="ko-KR" dirty="0"/>
              <a:t>Lambda function : region, ARN lambda</a:t>
            </a:r>
          </a:p>
          <a:p>
            <a:pPr lvl="3">
              <a:lnSpc>
                <a:spcPct val="120000"/>
              </a:lnSpc>
            </a:pPr>
            <a:r>
              <a:rPr lang="en-US" altLang="ko-KR" b="1" dirty="0"/>
              <a:t>Lambda proxy integration : on</a:t>
            </a:r>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S3 - Lambda -</a:t>
            </a:r>
            <a:r>
              <a:rPr lang="ko-KR" altLang="en-US" sz="4000" dirty="0">
                <a:solidFill>
                  <a:prstClr val="black"/>
                </a:solidFill>
              </a:rPr>
              <a:t> </a:t>
            </a:r>
            <a:r>
              <a:rPr lang="en-US" altLang="ko-KR" sz="4000" dirty="0" err="1">
                <a:solidFill>
                  <a:prstClr val="black"/>
                </a:solidFill>
              </a:rPr>
              <a:t>dynamodb</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IAM</a:t>
            </a:r>
          </a:p>
          <a:p>
            <a:pPr marL="342900" indent="-342900">
              <a:buFont typeface="Wingdings" panose="05000000000000000000" pitchFamily="2" charset="2"/>
              <a:buChar char="§"/>
            </a:pPr>
            <a:r>
              <a:rPr lang="en-US" altLang="ko-KR" dirty="0"/>
              <a:t>S3 </a:t>
            </a:r>
          </a:p>
          <a:p>
            <a:pPr marL="342900" indent="-342900">
              <a:buFont typeface="Wingdings" panose="05000000000000000000" pitchFamily="2" charset="2"/>
              <a:buChar char="§"/>
            </a:pPr>
            <a:r>
              <a:rPr lang="en-US" altLang="ko-KR" dirty="0"/>
              <a:t>Lambda</a:t>
            </a:r>
          </a:p>
          <a:p>
            <a:pPr marL="342900" indent="-342900">
              <a:buFont typeface="Wingdings" panose="05000000000000000000" pitchFamily="2" charset="2"/>
              <a:buChar char="§"/>
            </a:pPr>
            <a:r>
              <a:rPr lang="en-US" altLang="ko-KR" dirty="0" err="1"/>
              <a:t>dynamodb</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763093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8"/>
          <p:cNvPicPr>
            <a:picLocks noChangeAspect="1"/>
          </p:cNvPicPr>
          <p:nvPr/>
        </p:nvPicPr>
        <p:blipFill>
          <a:blip r:embed="rId2"/>
          <a:stretch>
            <a:fillRect/>
          </a:stretch>
        </p:blipFill>
        <p:spPr>
          <a:xfrm>
            <a:off x="8994589" y="3787776"/>
            <a:ext cx="1121186" cy="1590110"/>
          </a:xfrm>
          <a:prstGeom prst="rect">
            <a:avLst/>
          </a:prstGeom>
        </p:spPr>
      </p:pic>
      <p:pic>
        <p:nvPicPr>
          <p:cNvPr id="6" name="Picture 127"/>
          <p:cNvPicPr>
            <a:picLocks noChangeAspect="1"/>
          </p:cNvPicPr>
          <p:nvPr/>
        </p:nvPicPr>
        <p:blipFill>
          <a:blip r:embed="rId3"/>
          <a:stretch>
            <a:fillRect/>
          </a:stretch>
        </p:blipFill>
        <p:spPr>
          <a:xfrm>
            <a:off x="2071443" y="3590215"/>
            <a:ext cx="1448697" cy="1810871"/>
          </a:xfrm>
          <a:prstGeom prst="rect">
            <a:avLst/>
          </a:prstGeom>
        </p:spPr>
      </p:pic>
      <p:pic>
        <p:nvPicPr>
          <p:cNvPr id="7" name="Picture 122"/>
          <p:cNvPicPr>
            <a:picLocks noChangeAspect="1"/>
          </p:cNvPicPr>
          <p:nvPr/>
        </p:nvPicPr>
        <p:blipFill>
          <a:blip r:embed="rId4"/>
          <a:stretch>
            <a:fillRect/>
          </a:stretch>
        </p:blipFill>
        <p:spPr>
          <a:xfrm>
            <a:off x="6974082" y="1490680"/>
            <a:ext cx="1048890" cy="1477982"/>
          </a:xfrm>
          <a:prstGeom prst="rect">
            <a:avLst/>
          </a:prstGeom>
        </p:spPr>
      </p:pic>
      <p:pic>
        <p:nvPicPr>
          <p:cNvPr id="8" name="Picture 126"/>
          <p:cNvPicPr>
            <a:picLocks noChangeAspect="1"/>
          </p:cNvPicPr>
          <p:nvPr/>
        </p:nvPicPr>
        <p:blipFill>
          <a:blip r:embed="rId5"/>
          <a:stretch>
            <a:fillRect/>
          </a:stretch>
        </p:blipFill>
        <p:spPr>
          <a:xfrm>
            <a:off x="4694237" y="1532515"/>
            <a:ext cx="989388" cy="1591103"/>
          </a:xfrm>
          <a:prstGeom prst="rect">
            <a:avLst/>
          </a:prstGeom>
        </p:spPr>
      </p:pic>
      <p:pic>
        <p:nvPicPr>
          <p:cNvPr id="9" name="Picture 83"/>
          <p:cNvPicPr>
            <a:picLocks noChangeAspect="1"/>
          </p:cNvPicPr>
          <p:nvPr/>
        </p:nvPicPr>
        <p:blipFill>
          <a:blip r:embed="rId6"/>
          <a:stretch>
            <a:fillRect/>
          </a:stretch>
        </p:blipFill>
        <p:spPr>
          <a:xfrm>
            <a:off x="5616238" y="4001993"/>
            <a:ext cx="1179828" cy="1161677"/>
          </a:xfrm>
          <a:prstGeom prst="rect">
            <a:avLst/>
          </a:prstGeom>
        </p:spPr>
      </p:pic>
      <p:sp>
        <p:nvSpPr>
          <p:cNvPr id="10" name="TextBox 91"/>
          <p:cNvSpPr txBox="1"/>
          <p:nvPr/>
        </p:nvSpPr>
        <p:spPr>
          <a:xfrm>
            <a:off x="5448630" y="5358313"/>
            <a:ext cx="1347436" cy="923330"/>
          </a:xfrm>
          <a:prstGeom prst="rect">
            <a:avLst/>
          </a:prstGeom>
          <a:noFill/>
        </p:spPr>
        <p:txBody>
          <a:bodyPr wrap="square" lIns="0" tIns="0" rIns="0" bIns="0" rtlCol="0">
            <a:spAutoFit/>
          </a:bodyPr>
          <a:lstStyle/>
          <a:p>
            <a:pPr marL="0" indent="288161">
              <a:lnSpc>
                <a:spcPct val="100000"/>
              </a:lnSpc>
            </a:pPr>
            <a:r>
              <a:rPr lang="en-US" altLang="zh-CN" sz="2000" spc="75" dirty="0">
                <a:solidFill>
                  <a:srgbClr val="FEFEFE"/>
                </a:solidFill>
                <a:latin typeface="Times New Roman"/>
                <a:ea typeface="Times New Roman"/>
              </a:rPr>
              <a:t>s</a:t>
            </a:r>
          </a:p>
          <a:p>
            <a:pPr marL="0" indent="301625">
              <a:lnSpc>
                <a:spcPct val="100000"/>
              </a:lnSpc>
            </a:pPr>
            <a:r>
              <a:rPr lang="en-US" altLang="zh-CN" sz="2000" b="1" spc="139" dirty="0">
                <a:solidFill>
                  <a:srgbClr val="002060"/>
                </a:solidFill>
                <a:latin typeface="Times New Roman"/>
                <a:ea typeface="Times New Roman"/>
              </a:rPr>
              <a:t>P</a:t>
            </a:r>
            <a:r>
              <a:rPr lang="en-US" altLang="zh-CN" sz="2000" b="1" spc="135" dirty="0">
                <a:solidFill>
                  <a:srgbClr val="002060"/>
                </a:solidFill>
                <a:latin typeface="Times New Roman"/>
                <a:ea typeface="Times New Roman"/>
              </a:rPr>
              <a:t>ython</a:t>
            </a:r>
          </a:p>
          <a:p>
            <a:pPr marL="0" indent="301625">
              <a:lnSpc>
                <a:spcPct val="100000"/>
              </a:lnSpc>
            </a:pPr>
            <a:r>
              <a:rPr lang="en-US" altLang="zh-CN" sz="2000" b="1" spc="135" dirty="0">
                <a:solidFill>
                  <a:srgbClr val="002060"/>
                </a:solidFill>
                <a:latin typeface="Times New Roman"/>
                <a:ea typeface="Times New Roman"/>
              </a:rPr>
              <a:t>Node.js</a:t>
            </a:r>
          </a:p>
        </p:txBody>
      </p:sp>
      <p:cxnSp>
        <p:nvCxnSpPr>
          <p:cNvPr id="12" name="직선 화살표 연결선 11"/>
          <p:cNvCxnSpPr/>
          <p:nvPr/>
        </p:nvCxnSpPr>
        <p:spPr>
          <a:xfrm>
            <a:off x="3669553" y="4495650"/>
            <a:ext cx="1779077" cy="0"/>
          </a:xfrm>
          <a:prstGeom prst="straightConnector1">
            <a:avLst/>
          </a:prstGeom>
          <a:ln w="508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6926290" y="4551305"/>
            <a:ext cx="1779077" cy="0"/>
          </a:xfrm>
          <a:prstGeom prst="straightConnector1">
            <a:avLst/>
          </a:prstGeom>
          <a:ln w="508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9813" y="4495650"/>
            <a:ext cx="1291023" cy="923330"/>
          </a:xfrm>
          <a:prstGeom prst="rect">
            <a:avLst/>
          </a:prstGeom>
          <a:noFill/>
        </p:spPr>
        <p:txBody>
          <a:bodyPr wrap="square" rtlCol="0">
            <a:spAutoFit/>
          </a:bodyPr>
          <a:lstStyle/>
          <a:p>
            <a:r>
              <a:rPr lang="en-US" altLang="ko-KR" b="1" dirty="0" err="1"/>
              <a:t>data.json</a:t>
            </a:r>
            <a:endParaRPr lang="en-US" altLang="ko-KR" b="1" dirty="0"/>
          </a:p>
          <a:p>
            <a:endParaRPr lang="en-US" altLang="ko-KR" dirty="0"/>
          </a:p>
          <a:p>
            <a:r>
              <a:rPr lang="en-US" altLang="ko-KR" b="1" dirty="0">
                <a:latin typeface="Arial" panose="020B0604020202020204" pitchFamily="34" charset="0"/>
                <a:cs typeface="Arial" panose="020B0604020202020204" pitchFamily="34" charset="0"/>
              </a:rPr>
              <a:t>upload</a:t>
            </a:r>
            <a:endParaRPr lang="ko-KR" altLang="en-US" b="1" dirty="0">
              <a:latin typeface="Arial" panose="020B0604020202020204" pitchFamily="34" charset="0"/>
              <a:cs typeface="Arial" panose="020B0604020202020204" pitchFamily="34" charset="0"/>
            </a:endParaRPr>
          </a:p>
        </p:txBody>
      </p:sp>
      <p:sp>
        <p:nvSpPr>
          <p:cNvPr id="11" name="제목 1"/>
          <p:cNvSpPr txBox="1">
            <a:spLocks/>
          </p:cNvSpPr>
          <p:nvPr/>
        </p:nvSpPr>
        <p:spPr>
          <a:xfrm>
            <a:off x="1059837" y="461104"/>
            <a:ext cx="10125021" cy="640080"/>
          </a:xfrm>
          <a:prstGeom prst="rect">
            <a:avLst/>
          </a:prstGeom>
        </p:spPr>
        <p:txBody>
          <a:bodyPr rtlCol="0" anchor="ctr" anchorCtr="0">
            <a:noAutofit/>
          </a:bodyPr>
          <a:lst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a:lstStyle>
          <a:p>
            <a:r>
              <a:rPr lang="en-US" altLang="ko-KR" sz="2800" dirty="0">
                <a:solidFill>
                  <a:prstClr val="black"/>
                </a:solidFill>
              </a:rPr>
              <a:t>JSON- S3 - Lambda -</a:t>
            </a:r>
            <a:r>
              <a:rPr lang="ko-KR" altLang="en-US" sz="2800" dirty="0">
                <a:solidFill>
                  <a:prstClr val="black"/>
                </a:solidFill>
              </a:rPr>
              <a:t> </a:t>
            </a:r>
            <a:r>
              <a:rPr lang="en-US" altLang="ko-KR" sz="2800" dirty="0" err="1">
                <a:solidFill>
                  <a:prstClr val="black"/>
                </a:solidFill>
              </a:rPr>
              <a:t>dynamodb</a:t>
            </a:r>
            <a:endParaRPr lang="ko-KR" altLang="en-US" sz="2800" dirty="0">
              <a:solidFill>
                <a:schemeClr val="bg1"/>
              </a:solidFill>
            </a:endParaRPr>
          </a:p>
        </p:txBody>
      </p:sp>
    </p:spTree>
    <p:extLst>
      <p:ext uri="{BB962C8B-B14F-4D97-AF65-F5344CB8AC3E}">
        <p14:creationId xmlns:p14="http://schemas.microsoft.com/office/powerpoint/2010/main" val="2695436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IAM</a:t>
            </a:r>
            <a:endParaRPr lang="ko-KR" altLang="en-US" dirty="0"/>
          </a:p>
        </p:txBody>
      </p:sp>
      <p:sp>
        <p:nvSpPr>
          <p:cNvPr id="4" name="내용 개체 틀 3"/>
          <p:cNvSpPr>
            <a:spLocks noGrp="1"/>
          </p:cNvSpPr>
          <p:nvPr>
            <p:ph idx="1"/>
          </p:nvPr>
        </p:nvSpPr>
        <p:spPr>
          <a:xfrm>
            <a:off x="521208" y="1435608"/>
            <a:ext cx="8917020" cy="4974336"/>
          </a:xfrm>
        </p:spPr>
        <p:txBody>
          <a:bodyPr>
            <a:normAutofit fontScale="92500" lnSpcReduction="10000"/>
          </a:bodyPr>
          <a:lstStyle/>
          <a:p>
            <a:r>
              <a:rPr lang="en-US" altLang="ko" sz="2800" dirty="0"/>
              <a:t>1. create policy</a:t>
            </a:r>
            <a:endParaRPr lang="ko" altLang="en-US" sz="2800" dirty="0"/>
          </a:p>
          <a:p>
            <a:pPr lvl="1"/>
            <a:r>
              <a:rPr lang="ko" altLang="en-US" sz="2800" dirty="0"/>
              <a:t> </a:t>
            </a:r>
            <a:r>
              <a:rPr lang="en-US" altLang="ko" sz="2800" dirty="0"/>
              <a:t>Service = choose service</a:t>
            </a:r>
          </a:p>
          <a:p>
            <a:pPr lvl="2"/>
            <a:r>
              <a:rPr lang="en-US" altLang="ko" dirty="0"/>
              <a:t> </a:t>
            </a:r>
            <a:r>
              <a:rPr lang="en-US" altLang="ko" dirty="0" err="1"/>
              <a:t>Fullaccess</a:t>
            </a:r>
            <a:r>
              <a:rPr lang="en-US" altLang="ko" dirty="0"/>
              <a:t> =S3, </a:t>
            </a:r>
            <a:r>
              <a:rPr lang="en-US" altLang="ko" dirty="0" err="1"/>
              <a:t>cloudwatchlog</a:t>
            </a:r>
            <a:r>
              <a:rPr lang="en-US" altLang="ko" dirty="0"/>
              <a:t>, lambda, </a:t>
            </a:r>
            <a:r>
              <a:rPr lang="en-US" altLang="ko" dirty="0" err="1"/>
              <a:t>dynamodb</a:t>
            </a:r>
            <a:r>
              <a:rPr lang="en-US" altLang="ko" dirty="0"/>
              <a:t> </a:t>
            </a:r>
            <a:endParaRPr lang="ko" altLang="en-US" dirty="0"/>
          </a:p>
          <a:p>
            <a:pPr lvl="1"/>
            <a:r>
              <a:rPr lang="en-US" altLang="ko" sz="2800" dirty="0"/>
              <a:t>Actions =all</a:t>
            </a:r>
            <a:endParaRPr lang="ko" altLang="en-US" sz="2800" dirty="0"/>
          </a:p>
          <a:p>
            <a:pPr lvl="1"/>
            <a:r>
              <a:rPr lang="en-US" altLang="ko" sz="2800" dirty="0"/>
              <a:t>Resources = all</a:t>
            </a:r>
          </a:p>
          <a:p>
            <a:pPr lvl="3"/>
            <a:r>
              <a:rPr lang="en-US" altLang="ko" sz="2800" dirty="0"/>
              <a:t>Table ADD ARN</a:t>
            </a:r>
            <a:endParaRPr lang="ko" altLang="en-US" sz="2800" dirty="0"/>
          </a:p>
          <a:p>
            <a:r>
              <a:rPr lang="en-US" altLang="ko" sz="2800" dirty="0"/>
              <a:t>2. create Role</a:t>
            </a:r>
            <a:endParaRPr lang="ko" altLang="en-US" sz="2800" dirty="0"/>
          </a:p>
          <a:p>
            <a:pPr lvl="1"/>
            <a:r>
              <a:rPr lang="en-US" altLang="ko" sz="2800" dirty="0"/>
              <a:t>Lambda -&gt; select policy</a:t>
            </a:r>
            <a:endParaRPr lang="ko" altLang="en-US" sz="2800" dirty="0"/>
          </a:p>
          <a:p>
            <a:pPr marL="0" indent="0">
              <a:buNone/>
            </a:pPr>
            <a:endParaRPr lang="ko-KR" altLang="en-US" dirty="0"/>
          </a:p>
        </p:txBody>
      </p:sp>
    </p:spTree>
    <p:extLst>
      <p:ext uri="{BB962C8B-B14F-4D97-AF65-F5344CB8AC3E}">
        <p14:creationId xmlns:p14="http://schemas.microsoft.com/office/powerpoint/2010/main" val="12782328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S3 – lambda - </a:t>
            </a:r>
            <a:r>
              <a:rPr lang="en-US" altLang="ko-KR" dirty="0" err="1"/>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fontScale="85000" lnSpcReduction="10000"/>
          </a:bodyPr>
          <a:lstStyle/>
          <a:p>
            <a:r>
              <a:rPr lang="en-US" altLang="ko-KR" dirty="0"/>
              <a:t>event trigger	</a:t>
            </a:r>
          </a:p>
          <a:p>
            <a:pPr lvl="1"/>
            <a:r>
              <a:rPr lang="en-US" altLang="ko-KR" dirty="0"/>
              <a:t>S3 : upload </a:t>
            </a:r>
            <a:r>
              <a:rPr lang="en-US" altLang="ko-KR" dirty="0" err="1"/>
              <a:t>data.json</a:t>
            </a:r>
            <a:endParaRPr lang="en-US" altLang="ko-KR" dirty="0"/>
          </a:p>
          <a:p>
            <a:r>
              <a:rPr lang="en-US" altLang="ko-KR" dirty="0"/>
              <a:t>Lambda function with IAM</a:t>
            </a:r>
          </a:p>
          <a:p>
            <a:pPr lvl="1">
              <a:lnSpc>
                <a:spcPct val="100000"/>
              </a:lnSpc>
            </a:pPr>
            <a:r>
              <a:rPr lang="en-US" altLang="ko-KR" dirty="0"/>
              <a:t>Design : event trigger on S3 -&gt; bucket </a:t>
            </a:r>
            <a:r>
              <a:rPr lang="ko-KR" altLang="en-US" dirty="0"/>
              <a:t>지정</a:t>
            </a:r>
            <a:endParaRPr lang="en-US" altLang="ko-KR" dirty="0"/>
          </a:p>
          <a:p>
            <a:pPr lvl="1">
              <a:lnSpc>
                <a:spcPct val="100000"/>
              </a:lnSpc>
            </a:pPr>
            <a:r>
              <a:rPr lang="en-US" altLang="ko-KR" dirty="0"/>
              <a:t>Function code : handler : get S3 bucket and put </a:t>
            </a:r>
            <a:r>
              <a:rPr lang="en-US" altLang="ko-KR" dirty="0" err="1"/>
              <a:t>dynamodb</a:t>
            </a:r>
            <a:r>
              <a:rPr lang="en-US" altLang="ko-KR" dirty="0"/>
              <a:t> Table</a:t>
            </a:r>
          </a:p>
          <a:p>
            <a:pPr lvl="1">
              <a:lnSpc>
                <a:spcPct val="100000"/>
              </a:lnSpc>
            </a:pPr>
            <a:r>
              <a:rPr lang="en-US" altLang="ko-KR" dirty="0"/>
              <a:t>Basic settings – IAM role</a:t>
            </a:r>
          </a:p>
          <a:p>
            <a:r>
              <a:rPr lang="en-US" altLang="ko-KR" dirty="0"/>
              <a:t>IAM</a:t>
            </a:r>
          </a:p>
          <a:p>
            <a:pPr lvl="1"/>
            <a:r>
              <a:rPr lang="en-US" altLang="ko-KR" dirty="0"/>
              <a:t>Role – policy : access &amp; permission  S3 bucket, </a:t>
            </a:r>
            <a:r>
              <a:rPr lang="en-US" altLang="ko-KR" dirty="0" err="1"/>
              <a:t>dynamodb</a:t>
            </a:r>
            <a:r>
              <a:rPr lang="en-US" altLang="ko-KR" dirty="0"/>
              <a:t>, </a:t>
            </a:r>
            <a:r>
              <a:rPr lang="en-US" altLang="ko-KR" dirty="0" err="1"/>
              <a:t>cloudwatch</a:t>
            </a:r>
            <a:endParaRPr lang="en-US" altLang="ko-KR" dirty="0"/>
          </a:p>
          <a:p>
            <a:r>
              <a:rPr lang="en-US" altLang="ko-KR" dirty="0" err="1"/>
              <a:t>Cloudwatch</a:t>
            </a:r>
            <a:r>
              <a:rPr lang="en-US" altLang="ko-KR" dirty="0"/>
              <a:t> log for debugging</a:t>
            </a:r>
          </a:p>
        </p:txBody>
      </p:sp>
    </p:spTree>
    <p:extLst>
      <p:ext uri="{BB962C8B-B14F-4D97-AF65-F5344CB8AC3E}">
        <p14:creationId xmlns:p14="http://schemas.microsoft.com/office/powerpoint/2010/main" val="8766945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747839" y="1440180"/>
            <a:ext cx="9495495" cy="4969764"/>
          </a:xfrm>
        </p:spPr>
        <p:txBody>
          <a:bodyPr>
            <a:noAutofit/>
          </a:bodyPr>
          <a:lstStyle/>
          <a:p>
            <a:r>
              <a:rPr lang="en-US" altLang="ko-KR" sz="2800" dirty="0"/>
              <a:t>Function</a:t>
            </a:r>
          </a:p>
          <a:p>
            <a:pPr lvl="1"/>
            <a:r>
              <a:rPr lang="en-US" altLang="ko-KR" sz="2800" dirty="0"/>
              <a:t>Configuration</a:t>
            </a:r>
          </a:p>
          <a:p>
            <a:pPr lvl="3"/>
            <a:r>
              <a:rPr lang="en-US" altLang="ko-KR" dirty="0"/>
              <a:t>Designer, function code, basic settings</a:t>
            </a:r>
          </a:p>
          <a:p>
            <a:pPr lvl="1"/>
            <a:r>
              <a:rPr lang="en-US" altLang="ko-KR" sz="2800" dirty="0"/>
              <a:t>Permissions</a:t>
            </a:r>
          </a:p>
          <a:p>
            <a:pPr lvl="3"/>
            <a:r>
              <a:rPr lang="en-US" altLang="ko-KR" dirty="0"/>
              <a:t>Execution role – Role name</a:t>
            </a:r>
          </a:p>
          <a:p>
            <a:pPr lvl="3"/>
            <a:r>
              <a:rPr lang="en-US" altLang="ko-KR" dirty="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705749" y="1566236"/>
            <a:ext cx="10102663" cy="3977640"/>
          </a:xfrm>
        </p:spPr>
        <p:txBody>
          <a:bodyPr/>
          <a:lstStyle/>
          <a:p>
            <a:r>
              <a:rPr lang="en-US" altLang="ko-KR" dirty="0" err="1"/>
              <a:t>data.json</a:t>
            </a:r>
            <a:endParaRPr lang="en-US" altLang="ko-KR" dirty="0"/>
          </a:p>
          <a:p>
            <a:r>
              <a:rPr lang="en-US" altLang="ko" dirty="0"/>
              <a:t>s3 </a:t>
            </a:r>
            <a:r>
              <a:rPr lang="en-US" altLang="ko" dirty="0" err="1"/>
              <a:t>getobject</a:t>
            </a:r>
            <a:r>
              <a:rPr lang="en-US" altLang="ko" dirty="0"/>
              <a:t> python == Boto3 Docs</a:t>
            </a:r>
            <a:endParaRPr lang="ko" altLang="en-US" dirty="0"/>
          </a:p>
          <a:p>
            <a:pPr lvl="1"/>
            <a:r>
              <a:rPr lang="en-US" altLang="ko-KR" dirty="0"/>
              <a:t>print(str(event))</a:t>
            </a:r>
            <a:r>
              <a:rPr lang="ko-KR" altLang="en-US" dirty="0"/>
              <a:t> </a:t>
            </a:r>
            <a:r>
              <a:rPr lang="en-US" altLang="ko-KR" dirty="0"/>
              <a:t>–</a:t>
            </a:r>
            <a:r>
              <a:rPr lang="ko-KR" altLang="en-US" dirty="0"/>
              <a:t> </a:t>
            </a:r>
            <a:r>
              <a:rPr lang="en-US" altLang="ko-KR" dirty="0" err="1"/>
              <a:t>cloudwatch</a:t>
            </a:r>
            <a:r>
              <a:rPr lang="en-US" altLang="ko-KR" dirty="0"/>
              <a:t> </a:t>
            </a:r>
            <a:r>
              <a:rPr lang="en-US" altLang="ko-KR" dirty="0" err="1"/>
              <a:t>logstream</a:t>
            </a:r>
            <a:r>
              <a:rPr lang="en-US" altLang="ko-KR" dirty="0"/>
              <a:t> </a:t>
            </a:r>
            <a:r>
              <a:rPr lang="en-US" altLang="ko-KR" dirty="0">
                <a:sym typeface="Wingdings" panose="05000000000000000000" pitchFamily="2" charset="2"/>
              </a:rPr>
              <a:t> </a:t>
            </a:r>
            <a:r>
              <a:rPr lang="en-US" altLang="ko-KR" dirty="0"/>
              <a:t>copy </a:t>
            </a:r>
            <a:r>
              <a:rPr lang="en-US" altLang="ko-KR" sz="1800" dirty="0"/>
              <a:t>Records</a:t>
            </a:r>
          </a:p>
          <a:p>
            <a:r>
              <a:rPr lang="en-US" altLang="ko-KR" dirty="0"/>
              <a:t>Online JSON viewer</a:t>
            </a:r>
          </a:p>
          <a:p>
            <a:pPr lvl="1"/>
            <a:r>
              <a:rPr lang="en-US" altLang="ko-KR" dirty="0">
                <a:hlinkClick r:id="rId2"/>
              </a:rPr>
              <a:t>http://jsonviewer.stack.hu/</a:t>
            </a:r>
            <a:endParaRPr lang="en-US" altLang="ko-KR" dirty="0"/>
          </a:p>
          <a:p>
            <a:r>
              <a:rPr lang="en-US" altLang="ko-KR" dirty="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2599" y="655874"/>
            <a:ext cx="6876288" cy="640080"/>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r>
              <a:rPr lang="en-US" altLang="ko-KR" sz="3200" dirty="0">
                <a:latin typeface="맑은 고딕" panose="020B0503020000020004" pitchFamily="50" charset="-127"/>
                <a:ea typeface="맑은 고딕" panose="020B0503020000020004" pitchFamily="50" charset="-127"/>
              </a:rPr>
              <a:t>Trouble shoot  -lambda</a:t>
            </a:r>
            <a:br>
              <a:rPr lang="ko-KR" altLang="en-US" sz="3200" dirty="0">
                <a:latin typeface="맑은 고딕" panose="020B0503020000020004" pitchFamily="50" charset="-127"/>
                <a:ea typeface="맑은 고딕" panose="020B0503020000020004" pitchFamily="50" charset="-127"/>
              </a:rPr>
            </a:br>
            <a:endParaRPr lang="ko-KR" altLang="en-US" dirty="0"/>
          </a:p>
        </p:txBody>
      </p:sp>
      <p:sp>
        <p:nvSpPr>
          <p:cNvPr id="3" name="내용 개체 틀 2"/>
          <p:cNvSpPr>
            <a:spLocks noGrp="1"/>
          </p:cNvSpPr>
          <p:nvPr>
            <p:ph idx="1"/>
          </p:nvPr>
        </p:nvSpPr>
        <p:spPr>
          <a:xfrm>
            <a:off x="747839" y="1440180"/>
            <a:ext cx="9510065" cy="2924002"/>
          </a:xfrm>
        </p:spPr>
        <p:txBody>
          <a:bodyPr>
            <a:noAutofit/>
          </a:bodyPr>
          <a:lstStyle/>
          <a:p>
            <a:r>
              <a:rPr lang="en-US" altLang="ko-KR" sz="2400" dirty="0">
                <a:latin typeface="맑은 고딕" panose="020B0503020000020004" pitchFamily="50" charset="-127"/>
                <a:ea typeface="맑은 고딕" panose="020B0503020000020004" pitchFamily="50" charset="-127"/>
              </a:rPr>
              <a:t>AWS Configuration is ambiguously defined. Cannot have overlapping suffixes in two rules if the prefixes are overlapping for the same event type. </a:t>
            </a:r>
          </a:p>
          <a:p>
            <a:r>
              <a:rPr lang="en-US" altLang="ko-KR" sz="2400" dirty="0">
                <a:latin typeface="맑은 고딕" panose="020B0503020000020004" pitchFamily="50" charset="-127"/>
                <a:ea typeface="맑은 고딕" panose="020B0503020000020004" pitchFamily="50" charset="-127"/>
              </a:rPr>
              <a:t>Error </a:t>
            </a:r>
            <a:r>
              <a:rPr lang="ko-KR" altLang="en-US" sz="2400" dirty="0">
                <a:latin typeface="맑은 고딕" panose="020B0503020000020004" pitchFamily="50" charset="-127"/>
                <a:ea typeface="맑은 고딕" panose="020B0503020000020004" pitchFamily="50" charset="-127"/>
              </a:rPr>
              <a:t>해결방법</a:t>
            </a:r>
          </a:p>
          <a:p>
            <a:pPr lvl="1"/>
            <a:r>
              <a:rPr lang="en-US" altLang="ko-KR" sz="2400" dirty="0">
                <a:latin typeface="맑은 고딕" panose="020B0503020000020004" pitchFamily="50" charset="-127"/>
                <a:ea typeface="맑은 고딕" panose="020B0503020000020004" pitchFamily="50" charset="-127"/>
                <a:hlinkClick r:id="rId2"/>
              </a:rPr>
              <a:t>https://jsikim1.tistory.com/183</a:t>
            </a:r>
            <a:endParaRPr lang="ko" altLang="en-US" sz="2400" dirty="0">
              <a:latin typeface="맑은 고딕" panose="020B0503020000020004" pitchFamily="50" charset="-127"/>
              <a:ea typeface="맑은 고딕" panose="020B0503020000020004" pitchFamily="50" charset="-127"/>
              <a:hlinkClick r:id="rId2"/>
            </a:endParaRPr>
          </a:p>
        </p:txBody>
      </p:sp>
    </p:spTree>
    <p:extLst>
      <p:ext uri="{BB962C8B-B14F-4D97-AF65-F5344CB8AC3E}">
        <p14:creationId xmlns:p14="http://schemas.microsoft.com/office/powerpoint/2010/main" val="27269443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91738" y="730689"/>
            <a:ext cx="6921483" cy="391529"/>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r>
              <a:rPr lang="en-US" altLang="ko-KR" sz="3200" dirty="0">
                <a:latin typeface="맑은 고딕" panose="020B0503020000020004" pitchFamily="50" charset="-127"/>
                <a:ea typeface="맑은 고딕" panose="020B0503020000020004" pitchFamily="50" charset="-127"/>
              </a:rPr>
              <a:t>Add one more S3 trigger</a:t>
            </a:r>
            <a:endParaRPr lang="ko-KR" altLang="en-US" dirty="0"/>
          </a:p>
        </p:txBody>
      </p:sp>
      <p:sp>
        <p:nvSpPr>
          <p:cNvPr id="3" name="내용 개체 틀 2"/>
          <p:cNvSpPr>
            <a:spLocks noGrp="1"/>
          </p:cNvSpPr>
          <p:nvPr>
            <p:ph idx="1"/>
          </p:nvPr>
        </p:nvSpPr>
        <p:spPr>
          <a:xfrm>
            <a:off x="1191738" y="1431866"/>
            <a:ext cx="8708720" cy="5126875"/>
          </a:xfrm>
        </p:spPr>
        <p:txBody>
          <a:bodyPr>
            <a:noAutofit/>
          </a:bodyPr>
          <a:lstStyle/>
          <a:p>
            <a:pPr algn="l"/>
            <a:r>
              <a:rPr lang="en-US" altLang="ko-KR" sz="2400" b="1" i="0" dirty="0">
                <a:solidFill>
                  <a:srgbClr val="0F0F0F"/>
                </a:solidFill>
                <a:effectLst/>
                <a:latin typeface="YouTube Sans"/>
              </a:rPr>
              <a:t>S3 </a:t>
            </a:r>
          </a:p>
          <a:p>
            <a:pPr lvl="1"/>
            <a:r>
              <a:rPr lang="en-US" altLang="ko-KR" sz="2200" b="1" dirty="0">
                <a:solidFill>
                  <a:srgbClr val="0F0F0F"/>
                </a:solidFill>
                <a:latin typeface="YouTube Sans"/>
              </a:rPr>
              <a:t> instead of add trigger, use bucket properties</a:t>
            </a:r>
          </a:p>
          <a:p>
            <a:pPr lvl="1"/>
            <a:r>
              <a:rPr lang="en-US" altLang="ko-KR" sz="2200" b="1" dirty="0">
                <a:solidFill>
                  <a:srgbClr val="0F0F0F"/>
                </a:solidFill>
                <a:latin typeface="YouTube Sans"/>
              </a:rPr>
              <a:t>create bucket</a:t>
            </a:r>
          </a:p>
          <a:p>
            <a:pPr lvl="1"/>
            <a:r>
              <a:rPr lang="en-US" altLang="ko-KR" sz="2200" b="1" i="0" dirty="0">
                <a:solidFill>
                  <a:srgbClr val="0F0F0F"/>
                </a:solidFill>
                <a:effectLst/>
                <a:latin typeface="YouTube Sans"/>
              </a:rPr>
              <a:t>Properties </a:t>
            </a:r>
            <a:r>
              <a:rPr lang="en-US" altLang="ko-KR" sz="2200" b="1" i="0" dirty="0">
                <a:solidFill>
                  <a:srgbClr val="0F0F0F"/>
                </a:solidFill>
                <a:effectLst/>
                <a:latin typeface="YouTube Sans"/>
                <a:sym typeface="Wingdings" panose="05000000000000000000" pitchFamily="2" charset="2"/>
              </a:rPr>
              <a:t> create event notification</a:t>
            </a:r>
          </a:p>
          <a:p>
            <a:pPr lvl="1"/>
            <a:r>
              <a:rPr lang="en-US" altLang="ko-KR" sz="2200" b="1" dirty="0">
                <a:solidFill>
                  <a:srgbClr val="0F0F0F"/>
                </a:solidFill>
                <a:latin typeface="YouTube Sans"/>
                <a:sym typeface="Wingdings" panose="05000000000000000000" pitchFamily="2" charset="2"/>
              </a:rPr>
              <a:t>Event type : all object create events</a:t>
            </a:r>
            <a:endParaRPr lang="en-US" altLang="ko-KR" sz="2200" b="1" i="0" dirty="0">
              <a:solidFill>
                <a:srgbClr val="0F0F0F"/>
              </a:solidFill>
              <a:effectLst/>
              <a:latin typeface="YouTube Sans"/>
              <a:sym typeface="Wingdings" panose="05000000000000000000" pitchFamily="2" charset="2"/>
            </a:endParaRPr>
          </a:p>
          <a:p>
            <a:pPr lvl="1"/>
            <a:r>
              <a:rPr lang="en-US" altLang="ko-KR" sz="2200" b="1" dirty="0">
                <a:solidFill>
                  <a:srgbClr val="0F0F0F"/>
                </a:solidFill>
                <a:latin typeface="YouTube Sans"/>
                <a:sym typeface="Wingdings" panose="05000000000000000000" pitchFamily="2" charset="2"/>
              </a:rPr>
              <a:t> Destination type : Lambda function</a:t>
            </a:r>
          </a:p>
          <a:p>
            <a:pPr lvl="1"/>
            <a:r>
              <a:rPr lang="en-US" altLang="ko-KR" sz="2200" b="1" i="0" dirty="0">
                <a:solidFill>
                  <a:srgbClr val="0F0F0F"/>
                </a:solidFill>
                <a:effectLst/>
                <a:latin typeface="YouTube Sans"/>
                <a:sym typeface="Wingdings" panose="05000000000000000000" pitchFamily="2" charset="2"/>
              </a:rPr>
              <a:t> Destination : Lambda function name</a:t>
            </a:r>
          </a:p>
        </p:txBody>
      </p:sp>
    </p:spTree>
    <p:extLst>
      <p:ext uri="{BB962C8B-B14F-4D97-AF65-F5344CB8AC3E}">
        <p14:creationId xmlns:p14="http://schemas.microsoft.com/office/powerpoint/2010/main" val="27197203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75856" y="971758"/>
            <a:ext cx="6876288" cy="640080"/>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r>
              <a:rPr lang="en-US" altLang="ko-KR" dirty="0"/>
              <a:t>hands-on</a:t>
            </a:r>
            <a:br>
              <a:rPr lang="ko-KR" altLang="en-US" sz="3200" dirty="0">
                <a:latin typeface="맑은 고딕" panose="020B0503020000020004" pitchFamily="50" charset="-127"/>
                <a:ea typeface="맑은 고딕" panose="020B0503020000020004" pitchFamily="50" charset="-127"/>
              </a:rPr>
            </a:br>
            <a:endParaRPr lang="ko-KR" altLang="en-US" dirty="0"/>
          </a:p>
        </p:txBody>
      </p:sp>
      <p:sp>
        <p:nvSpPr>
          <p:cNvPr id="3" name="내용 개체 틀 2"/>
          <p:cNvSpPr>
            <a:spLocks noGrp="1"/>
          </p:cNvSpPr>
          <p:nvPr>
            <p:ph idx="1"/>
          </p:nvPr>
        </p:nvSpPr>
        <p:spPr>
          <a:xfrm>
            <a:off x="747839" y="1440180"/>
            <a:ext cx="7997149" cy="2924002"/>
          </a:xfrm>
        </p:spPr>
        <p:txBody>
          <a:bodyPr>
            <a:noAutofit/>
          </a:bodyPr>
          <a:lstStyle/>
          <a:p>
            <a:pPr algn="l"/>
            <a:r>
              <a:rPr lang="en-US" altLang="ko-KR" sz="2400" b="1" i="0" dirty="0">
                <a:solidFill>
                  <a:srgbClr val="0F0F0F"/>
                </a:solidFill>
                <a:effectLst/>
                <a:latin typeface="YouTube Sans"/>
              </a:rPr>
              <a:t>AWS Lambda &amp; AWS DynamoDB &amp; AWS S3 | Writing CSV Data do </a:t>
            </a:r>
            <a:r>
              <a:rPr lang="en-US" altLang="ko-KR" sz="2400" b="1" i="0" dirty="0" err="1">
                <a:solidFill>
                  <a:srgbClr val="0F0F0F"/>
                </a:solidFill>
                <a:effectLst/>
                <a:latin typeface="YouTube Sans"/>
              </a:rPr>
              <a:t>dynamoDB</a:t>
            </a:r>
            <a:r>
              <a:rPr lang="en-US" altLang="ko-KR" sz="2400" b="1" i="0" dirty="0">
                <a:solidFill>
                  <a:srgbClr val="0F0F0F"/>
                </a:solidFill>
                <a:effectLst/>
                <a:latin typeface="YouTube Sans"/>
              </a:rPr>
              <a:t> from AWS S3 Using AWS Lambda</a:t>
            </a:r>
          </a:p>
          <a:p>
            <a:pPr lvl="1"/>
            <a:r>
              <a:rPr lang="en-US" altLang="ko-KR" sz="2400" dirty="0">
                <a:latin typeface="맑은 고딕" panose="020B0503020000020004" pitchFamily="50" charset="-127"/>
                <a:ea typeface="맑은 고딕" panose="020B0503020000020004" pitchFamily="50" charset="-127"/>
                <a:hlinkClick r:id="rId2"/>
              </a:rPr>
              <a:t>https://www.youtube.com/watch?v=59edv-9vqDA</a:t>
            </a:r>
          </a:p>
          <a:p>
            <a:pPr lvl="1"/>
            <a:endParaRPr lang="en-US" altLang="ko" sz="2400" dirty="0">
              <a:latin typeface="맑은 고딕" panose="020B0503020000020004" pitchFamily="50" charset="-127"/>
              <a:hlinkClick r:id="rId2"/>
            </a:endParaRPr>
          </a:p>
          <a:p>
            <a:endParaRPr lang="en-US" altLang="ko-KR" sz="1600" dirty="0">
              <a:hlinkClick r:id="rId3"/>
            </a:endParaRPr>
          </a:p>
        </p:txBody>
      </p:sp>
    </p:spTree>
    <p:extLst>
      <p:ext uri="{BB962C8B-B14F-4D97-AF65-F5344CB8AC3E}">
        <p14:creationId xmlns:p14="http://schemas.microsoft.com/office/powerpoint/2010/main" val="61066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AWS free tier</a:t>
            </a:r>
            <a:endParaRPr lang="ko-KR" altLang="en-US" dirty="0"/>
          </a:p>
        </p:txBody>
      </p:sp>
      <p:sp>
        <p:nvSpPr>
          <p:cNvPr id="3" name="내용 개체 틀 2"/>
          <p:cNvSpPr>
            <a:spLocks noGrp="1"/>
          </p:cNvSpPr>
          <p:nvPr>
            <p:ph idx="1"/>
          </p:nvPr>
        </p:nvSpPr>
        <p:spPr/>
        <p:txBody>
          <a:bodyPr/>
          <a:lstStyle/>
          <a:p>
            <a:r>
              <a:rPr lang="en-US" altLang="ko-KR" dirty="0"/>
              <a:t>https://aws.amazon.com/free</a:t>
            </a:r>
          </a:p>
          <a:p>
            <a:pPr lvl="1"/>
            <a:r>
              <a:rPr lang="en-US" altLang="ko-KR" dirty="0"/>
              <a:t>https://aws.amazon.com/ko/free/?all-free-tier.sort-by=item.additionalFields.SortRank&amp;all-free-tier.sort-order=asc&amp;awsf.Free%20Tier%20Types=*all&amp;awsf.Free%20Tier%20Categories=*all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DynamoDB</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6789">
            <a:extLst>
              <a:ext uri="{FF2B5EF4-FFF2-40B4-BE49-F238E27FC236}">
                <a16:creationId xmlns:a16="http://schemas.microsoft.com/office/drawing/2014/main" id="{89C2A968-E859-A6D1-C176-483E939A1B01}"/>
              </a:ext>
            </a:extLst>
          </p:cNvPr>
          <p:cNvPicPr>
            <a:picLocks noChangeAspect="1"/>
          </p:cNvPicPr>
          <p:nvPr/>
        </p:nvPicPr>
        <p:blipFill>
          <a:blip r:embed="rId4"/>
          <a:stretch>
            <a:fillRect/>
          </a:stretch>
        </p:blipFill>
        <p:spPr>
          <a:xfrm>
            <a:off x="6573860" y="953262"/>
            <a:ext cx="1165860" cy="1165860"/>
          </a:xfrm>
          <a:prstGeom prst="rect">
            <a:avLst/>
          </a:prstGeom>
        </p:spPr>
      </p:pic>
    </p:spTree>
    <p:extLst>
      <p:ext uri="{BB962C8B-B14F-4D97-AF65-F5344CB8AC3E}">
        <p14:creationId xmlns:p14="http://schemas.microsoft.com/office/powerpoint/2010/main" val="22874167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pPr marL="0" indent="675046">
              <a:lnSpc>
                <a:spcPct val="100000"/>
              </a:lnSpc>
            </a:pPr>
            <a:r>
              <a:rPr lang="en-US" altLang="zh-CN" sz="3200" spc="-85" dirty="0">
                <a:solidFill>
                  <a:srgbClr val="434747"/>
                </a:solidFill>
                <a:latin typeface="Times New Roman"/>
                <a:ea typeface="Times New Roman"/>
              </a:rPr>
              <a:t>Amazon</a:t>
            </a:r>
            <a:r>
              <a:rPr lang="en-US" altLang="zh-CN" sz="3200" spc="139" dirty="0">
                <a:solidFill>
                  <a:srgbClr val="434747"/>
                </a:solidFill>
                <a:latin typeface="Times New Roman"/>
                <a:cs typeface="Times New Roman"/>
              </a:rPr>
              <a:t> </a:t>
            </a:r>
            <a:r>
              <a:rPr lang="en-US" altLang="zh-CN" sz="3200" spc="-94" dirty="0">
                <a:solidFill>
                  <a:srgbClr val="434747"/>
                </a:solidFill>
                <a:latin typeface="Times New Roman"/>
                <a:ea typeface="Times New Roman"/>
              </a:rPr>
              <a:t>DynamoDB</a:t>
            </a:r>
          </a:p>
        </p:txBody>
      </p:sp>
      <p:sp>
        <p:nvSpPr>
          <p:cNvPr id="5" name="내용 개체 틀 4"/>
          <p:cNvSpPr>
            <a:spLocks noGrp="1"/>
          </p:cNvSpPr>
          <p:nvPr>
            <p:ph idx="1"/>
          </p:nvPr>
        </p:nvSpPr>
        <p:spPr>
          <a:xfrm>
            <a:off x="539495" y="1435608"/>
            <a:ext cx="11102607" cy="4917380"/>
          </a:xfrm>
        </p:spPr>
        <p:txBody>
          <a:bodyPr>
            <a:noAutofit/>
          </a:bodyPr>
          <a:lstStyle/>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spc="-80" dirty="0">
                <a:solidFill>
                  <a:srgbClr val="434747"/>
                </a:solidFill>
                <a:latin typeface="Times New Roman"/>
                <a:ea typeface="Times New Roman"/>
              </a:rPr>
              <a:t>Fully</a:t>
            </a:r>
            <a:r>
              <a:rPr lang="en-US" altLang="zh-CN" sz="2800" spc="-44" dirty="0">
                <a:solidFill>
                  <a:srgbClr val="434747"/>
                </a:solidFill>
                <a:latin typeface="Times New Roman"/>
                <a:cs typeface="Times New Roman"/>
              </a:rPr>
              <a:t> </a:t>
            </a:r>
            <a:r>
              <a:rPr lang="en-US" altLang="zh-CN" sz="2800" spc="-90" dirty="0">
                <a:solidFill>
                  <a:srgbClr val="434747"/>
                </a:solidFill>
                <a:latin typeface="Times New Roman"/>
                <a:ea typeface="Times New Roman"/>
              </a:rPr>
              <a:t>managed,</a:t>
            </a:r>
            <a:r>
              <a:rPr lang="en-US" altLang="zh-CN" sz="2800" spc="-50" dirty="0">
                <a:solidFill>
                  <a:srgbClr val="434747"/>
                </a:solidFill>
                <a:latin typeface="Times New Roman"/>
                <a:cs typeface="Times New Roman"/>
              </a:rPr>
              <a:t> </a:t>
            </a:r>
            <a:r>
              <a:rPr lang="en-US" altLang="zh-CN" sz="2800" spc="-80" dirty="0">
                <a:solidFill>
                  <a:srgbClr val="434747"/>
                </a:solidFill>
                <a:latin typeface="Times New Roman"/>
                <a:ea typeface="Times New Roman"/>
              </a:rPr>
              <a:t>highly</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available</a:t>
            </a:r>
            <a:r>
              <a:rPr lang="en-US" altLang="zh-CN" sz="2800" spc="-44" dirty="0">
                <a:solidFill>
                  <a:srgbClr val="434747"/>
                </a:solidFill>
                <a:latin typeface="Times New Roman"/>
                <a:cs typeface="Times New Roman"/>
              </a:rPr>
              <a:t> </a:t>
            </a:r>
            <a:r>
              <a:rPr lang="en-US" altLang="zh-CN" sz="2800" spc="-80" dirty="0">
                <a:solidFill>
                  <a:srgbClr val="434747"/>
                </a:solidFill>
                <a:latin typeface="Times New Roman"/>
                <a:ea typeface="Times New Roman"/>
              </a:rPr>
              <a:t>with</a:t>
            </a:r>
            <a:r>
              <a:rPr lang="en-US" altLang="zh-CN" sz="2800" spc="-50" dirty="0">
                <a:solidFill>
                  <a:srgbClr val="434747"/>
                </a:solidFill>
                <a:latin typeface="Times New Roman"/>
                <a:cs typeface="Times New Roman"/>
              </a:rPr>
              <a:t> </a:t>
            </a:r>
            <a:r>
              <a:rPr lang="en-US" altLang="zh-CN" sz="2800" spc="-75" dirty="0">
                <a:solidFill>
                  <a:srgbClr val="434747"/>
                </a:solidFill>
                <a:latin typeface="Times New Roman"/>
                <a:ea typeface="Times New Roman"/>
              </a:rPr>
              <a:t>replication</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across</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multiple</a:t>
            </a:r>
            <a:r>
              <a:rPr lang="en-US" altLang="zh-CN" sz="2800" spc="-55" dirty="0">
                <a:solidFill>
                  <a:srgbClr val="434747"/>
                </a:solidFill>
                <a:latin typeface="Times New Roman"/>
                <a:cs typeface="Times New Roman"/>
              </a:rPr>
              <a:t> </a:t>
            </a:r>
            <a:r>
              <a:rPr lang="en-US" altLang="zh-CN" sz="2800" spc="-110" dirty="0">
                <a:solidFill>
                  <a:srgbClr val="434747"/>
                </a:solidFill>
                <a:latin typeface="Times New Roman"/>
                <a:ea typeface="Times New Roman"/>
              </a:rPr>
              <a:t>AZs</a:t>
            </a:r>
            <a:endParaRPr lang="en-US" altLang="ko-KR" dirty="0"/>
          </a:p>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dirty="0">
                <a:solidFill>
                  <a:srgbClr val="434747"/>
                </a:solidFill>
                <a:latin typeface="Times New Roman"/>
                <a:ea typeface="Times New Roman"/>
              </a:rPr>
              <a:t>NoSQL</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database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not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relational</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database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with</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transaction</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support</a:t>
            </a:r>
            <a:endParaRPr lang="en-US" altLang="ko-KR" dirty="0"/>
          </a:p>
          <a:p>
            <a:pPr marL="0" indent="0">
              <a:lnSpc>
                <a:spcPct val="100000"/>
              </a:lnSpc>
              <a:buNone/>
            </a:pPr>
            <a:r>
              <a:rPr lang="en-US" altLang="zh-CN" sz="2800" spc="-30" dirty="0">
                <a:solidFill>
                  <a:srgbClr val="434747"/>
                </a:solidFill>
                <a:latin typeface="Arial"/>
                <a:ea typeface="Arial"/>
              </a:rPr>
              <a:t>•</a:t>
            </a:r>
            <a:r>
              <a:rPr lang="en-US" altLang="zh-CN" sz="2800" spc="-20" dirty="0">
                <a:solidFill>
                  <a:srgbClr val="434747"/>
                </a:solidFill>
                <a:latin typeface="Arial"/>
                <a:cs typeface="Arial"/>
              </a:rPr>
              <a:t> </a:t>
            </a:r>
            <a:r>
              <a:rPr lang="en-US" altLang="zh-CN" sz="2800" spc="-34" dirty="0">
                <a:solidFill>
                  <a:srgbClr val="434747"/>
                </a:solidFill>
                <a:latin typeface="Times New Roman"/>
                <a:ea typeface="Times New Roman"/>
              </a:rPr>
              <a:t>Scales</a:t>
            </a:r>
            <a:r>
              <a:rPr lang="en-US" altLang="zh-CN" sz="2800" spc="-15" dirty="0">
                <a:solidFill>
                  <a:srgbClr val="434747"/>
                </a:solidFill>
                <a:latin typeface="Times New Roman"/>
                <a:cs typeface="Times New Roman"/>
              </a:rPr>
              <a:t> </a:t>
            </a:r>
            <a:r>
              <a:rPr lang="en-US" altLang="zh-CN" sz="2800" spc="-35" dirty="0">
                <a:solidFill>
                  <a:srgbClr val="434747"/>
                </a:solidFill>
                <a:latin typeface="Times New Roman"/>
                <a:ea typeface="Times New Roman"/>
              </a:rPr>
              <a:t>to</a:t>
            </a:r>
            <a:r>
              <a:rPr lang="en-US" altLang="zh-CN" sz="2800" spc="-20" dirty="0">
                <a:solidFill>
                  <a:srgbClr val="434747"/>
                </a:solidFill>
                <a:latin typeface="Times New Roman"/>
                <a:cs typeface="Times New Roman"/>
              </a:rPr>
              <a:t> </a:t>
            </a:r>
            <a:r>
              <a:rPr lang="en-US" altLang="zh-CN" sz="2800" spc="-40" dirty="0">
                <a:solidFill>
                  <a:srgbClr val="434747"/>
                </a:solidFill>
                <a:latin typeface="Times New Roman"/>
                <a:ea typeface="Times New Roman"/>
              </a:rPr>
              <a:t>massive</a:t>
            </a:r>
            <a:r>
              <a:rPr lang="en-US" altLang="zh-CN" sz="2800" spc="-20" dirty="0">
                <a:solidFill>
                  <a:srgbClr val="434747"/>
                </a:solidFill>
                <a:latin typeface="Times New Roman"/>
                <a:cs typeface="Times New Roman"/>
              </a:rPr>
              <a:t> </a:t>
            </a:r>
            <a:r>
              <a:rPr lang="en-US" altLang="zh-CN" sz="2800" spc="-34" dirty="0">
                <a:solidFill>
                  <a:srgbClr val="434747"/>
                </a:solidFill>
                <a:latin typeface="Times New Roman"/>
                <a:ea typeface="Times New Roman"/>
              </a:rPr>
              <a:t>workloads,</a:t>
            </a:r>
            <a:r>
              <a:rPr lang="en-US" altLang="zh-CN" sz="2800" spc="-15" dirty="0">
                <a:solidFill>
                  <a:srgbClr val="434747"/>
                </a:solidFill>
                <a:latin typeface="Times New Roman"/>
                <a:cs typeface="Times New Roman"/>
              </a:rPr>
              <a:t> </a:t>
            </a:r>
            <a:r>
              <a:rPr lang="en-US" altLang="zh-CN" sz="2800" spc="-35" dirty="0">
                <a:solidFill>
                  <a:srgbClr val="434747"/>
                </a:solidFill>
                <a:latin typeface="Times New Roman"/>
                <a:ea typeface="Times New Roman"/>
              </a:rPr>
              <a:t>distributed</a:t>
            </a:r>
            <a:r>
              <a:rPr lang="en-US" altLang="zh-CN" sz="2800" spc="-25" dirty="0">
                <a:solidFill>
                  <a:srgbClr val="434747"/>
                </a:solidFill>
                <a:latin typeface="Times New Roman"/>
                <a:cs typeface="Times New Roman"/>
              </a:rPr>
              <a:t> </a:t>
            </a:r>
            <a:r>
              <a:rPr lang="en-US" altLang="zh-CN" sz="2800" spc="-35" dirty="0">
                <a:solidFill>
                  <a:srgbClr val="434747"/>
                </a:solidFill>
                <a:latin typeface="Times New Roman"/>
                <a:ea typeface="Times New Roman"/>
              </a:rPr>
              <a:t>database</a:t>
            </a:r>
            <a:endParaRPr lang="en-US" altLang="ko-KR" dirty="0"/>
          </a:p>
          <a:p>
            <a:pPr marL="0" indent="0">
              <a:lnSpc>
                <a:spcPct val="100000"/>
              </a:lnSpc>
              <a:buNone/>
            </a:pPr>
            <a:r>
              <a:rPr lang="en-US" altLang="zh-CN" sz="2800" spc="-40"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45" dirty="0">
                <a:solidFill>
                  <a:srgbClr val="434747"/>
                </a:solidFill>
                <a:latin typeface="Times New Roman"/>
                <a:ea typeface="Times New Roman"/>
              </a:rPr>
              <a:t>Integrated</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with</a:t>
            </a:r>
            <a:r>
              <a:rPr lang="en-US" altLang="zh-CN" sz="2800" spc="-25" dirty="0">
                <a:solidFill>
                  <a:srgbClr val="434747"/>
                </a:solidFill>
                <a:latin typeface="Times New Roman"/>
                <a:cs typeface="Times New Roman"/>
              </a:rPr>
              <a:t> </a:t>
            </a:r>
            <a:r>
              <a:rPr lang="en-US" altLang="zh-CN" sz="2800" spc="-69" dirty="0">
                <a:solidFill>
                  <a:srgbClr val="434747"/>
                </a:solidFill>
                <a:latin typeface="Times New Roman"/>
                <a:ea typeface="Times New Roman"/>
              </a:rPr>
              <a:t>IAM</a:t>
            </a:r>
            <a:r>
              <a:rPr lang="en-US" altLang="zh-CN" sz="2800" spc="-30" dirty="0">
                <a:solidFill>
                  <a:srgbClr val="434747"/>
                </a:solidFill>
                <a:latin typeface="Times New Roman"/>
                <a:cs typeface="Times New Roman"/>
              </a:rPr>
              <a:t> </a:t>
            </a:r>
            <a:r>
              <a:rPr lang="en-US" altLang="zh-CN" sz="2800" spc="-45" dirty="0">
                <a:solidFill>
                  <a:srgbClr val="434747"/>
                </a:solidFill>
                <a:latin typeface="Times New Roman"/>
                <a:ea typeface="Times New Roman"/>
              </a:rPr>
              <a:t>for</a:t>
            </a:r>
            <a:r>
              <a:rPr lang="en-US" altLang="zh-CN" sz="2800" spc="-30" dirty="0">
                <a:solidFill>
                  <a:srgbClr val="434747"/>
                </a:solidFill>
                <a:latin typeface="Times New Roman"/>
                <a:cs typeface="Times New Roman"/>
              </a:rPr>
              <a:t> </a:t>
            </a:r>
            <a:r>
              <a:rPr lang="en-US" altLang="zh-CN" sz="2800" spc="-40" dirty="0">
                <a:solidFill>
                  <a:srgbClr val="434747"/>
                </a:solidFill>
                <a:latin typeface="Times New Roman"/>
                <a:ea typeface="Times New Roman"/>
              </a:rPr>
              <a:t>security,</a:t>
            </a:r>
            <a:r>
              <a:rPr lang="en-US" altLang="zh-CN" sz="2800" spc="-25" dirty="0">
                <a:solidFill>
                  <a:srgbClr val="434747"/>
                </a:solidFill>
                <a:latin typeface="Times New Roman"/>
                <a:cs typeface="Times New Roman"/>
              </a:rPr>
              <a:t> </a:t>
            </a:r>
            <a:r>
              <a:rPr lang="en-US" altLang="zh-CN" sz="2800" spc="-44" dirty="0">
                <a:solidFill>
                  <a:srgbClr val="434747"/>
                </a:solidFill>
                <a:latin typeface="Times New Roman"/>
                <a:ea typeface="Times New Roman"/>
              </a:rPr>
              <a:t>authorization</a:t>
            </a:r>
            <a:r>
              <a:rPr lang="en-US" altLang="zh-CN" sz="2800" spc="-30" dirty="0">
                <a:solidFill>
                  <a:srgbClr val="434747"/>
                </a:solidFill>
                <a:latin typeface="Times New Roman"/>
                <a:cs typeface="Times New Roman"/>
              </a:rPr>
              <a:t> </a:t>
            </a:r>
            <a:r>
              <a:rPr lang="en-US" altLang="zh-CN" sz="2800" spc="-60" dirty="0">
                <a:solidFill>
                  <a:srgbClr val="434747"/>
                </a:solidFill>
                <a:latin typeface="Times New Roman"/>
                <a:ea typeface="Times New Roman"/>
              </a:rPr>
              <a:t>and</a:t>
            </a:r>
            <a:r>
              <a:rPr lang="en-US" altLang="zh-CN" sz="2800" spc="-35" dirty="0">
                <a:solidFill>
                  <a:srgbClr val="434747"/>
                </a:solidFill>
                <a:latin typeface="Times New Roman"/>
                <a:cs typeface="Times New Roman"/>
              </a:rPr>
              <a:t> </a:t>
            </a:r>
            <a:r>
              <a:rPr lang="en-US" altLang="zh-CN" sz="2800" spc="-44" dirty="0">
                <a:solidFill>
                  <a:srgbClr val="434747"/>
                </a:solidFill>
                <a:latin typeface="Times New Roman"/>
                <a:ea typeface="Times New Roman"/>
              </a:rPr>
              <a:t>administration</a:t>
            </a:r>
          </a:p>
          <a:p>
            <a:pPr marL="0" indent="0">
              <a:lnSpc>
                <a:spcPct val="100000"/>
              </a:lnSpc>
              <a:buNone/>
            </a:pPr>
            <a:r>
              <a:rPr lang="en-US" altLang="zh-CN" sz="2800" spc="-45"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75" dirty="0">
                <a:solidFill>
                  <a:srgbClr val="434747"/>
                </a:solidFill>
                <a:latin typeface="Times New Roman"/>
                <a:ea typeface="Times New Roman"/>
              </a:rPr>
              <a:t>Low</a:t>
            </a:r>
            <a:r>
              <a:rPr lang="en-US" altLang="zh-CN" sz="2800" spc="-30" dirty="0">
                <a:solidFill>
                  <a:srgbClr val="434747"/>
                </a:solidFill>
                <a:latin typeface="Times New Roman"/>
                <a:cs typeface="Times New Roman"/>
              </a:rPr>
              <a:t> </a:t>
            </a:r>
            <a:r>
              <a:rPr lang="en-US" altLang="zh-CN" sz="2800" spc="-55" dirty="0">
                <a:solidFill>
                  <a:srgbClr val="434747"/>
                </a:solidFill>
                <a:latin typeface="Times New Roman"/>
                <a:ea typeface="Times New Roman"/>
              </a:rPr>
              <a:t>cost</a:t>
            </a:r>
            <a:r>
              <a:rPr lang="en-US" altLang="zh-CN" sz="2800" spc="-30" dirty="0">
                <a:solidFill>
                  <a:srgbClr val="434747"/>
                </a:solidFill>
                <a:latin typeface="Times New Roman"/>
                <a:cs typeface="Times New Roman"/>
              </a:rPr>
              <a:t> </a:t>
            </a:r>
            <a:r>
              <a:rPr lang="en-US" altLang="zh-CN" sz="2800" spc="-60" dirty="0">
                <a:solidFill>
                  <a:srgbClr val="434747"/>
                </a:solidFill>
                <a:latin typeface="Times New Roman"/>
                <a:ea typeface="Times New Roman"/>
              </a:rPr>
              <a:t>and</a:t>
            </a:r>
            <a:r>
              <a:rPr lang="en-US" altLang="zh-CN" sz="2800" spc="-30" dirty="0">
                <a:solidFill>
                  <a:srgbClr val="434747"/>
                </a:solidFill>
                <a:latin typeface="Times New Roman"/>
                <a:cs typeface="Times New Roman"/>
              </a:rPr>
              <a:t> </a:t>
            </a:r>
            <a:r>
              <a:rPr lang="en-US" altLang="zh-CN" sz="2800" spc="-55" dirty="0">
                <a:solidFill>
                  <a:srgbClr val="434747"/>
                </a:solidFill>
                <a:latin typeface="Times New Roman"/>
                <a:ea typeface="Times New Roman"/>
              </a:rPr>
              <a:t>auto</a:t>
            </a:r>
            <a:r>
              <a:rPr lang="en-US" altLang="zh-CN" sz="2800" spc="-34" dirty="0">
                <a:solidFill>
                  <a:srgbClr val="434747"/>
                </a:solidFill>
                <a:latin typeface="Times New Roman"/>
                <a:ea typeface="Times New Roman"/>
              </a:rPr>
              <a:t>-</a:t>
            </a:r>
            <a:r>
              <a:rPr lang="en-US" altLang="zh-CN" sz="2800" spc="-50" dirty="0">
                <a:solidFill>
                  <a:srgbClr val="434747"/>
                </a:solidFill>
                <a:latin typeface="Times New Roman"/>
                <a:ea typeface="Times New Roman"/>
              </a:rPr>
              <a:t>scaling</a:t>
            </a:r>
            <a:r>
              <a:rPr lang="en-US" altLang="zh-CN" sz="2800" spc="-35" dirty="0">
                <a:solidFill>
                  <a:srgbClr val="434747"/>
                </a:solidFill>
                <a:latin typeface="Times New Roman"/>
                <a:cs typeface="Times New Roman"/>
              </a:rPr>
              <a:t> </a:t>
            </a:r>
            <a:r>
              <a:rPr lang="en-US" altLang="zh-CN" sz="2800" spc="-50" dirty="0">
                <a:solidFill>
                  <a:srgbClr val="434747"/>
                </a:solidFill>
                <a:latin typeface="Times New Roman"/>
                <a:ea typeface="Times New Roman"/>
              </a:rPr>
              <a:t>capabilities</a:t>
            </a:r>
            <a:endParaRPr lang="en-US" altLang="ko-KR" dirty="0"/>
          </a:p>
          <a:p>
            <a:pPr marL="0" indent="0">
              <a:lnSpc>
                <a:spcPct val="100000"/>
              </a:lnSpc>
              <a:buNone/>
            </a:pPr>
            <a:r>
              <a:rPr lang="en-US" altLang="zh-CN" sz="2800" spc="-40"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75" dirty="0">
                <a:solidFill>
                  <a:srgbClr val="434747"/>
                </a:solidFill>
                <a:latin typeface="Times New Roman"/>
                <a:ea typeface="Times New Roman"/>
              </a:rPr>
              <a:t>No</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maintenance</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or</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patching,</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always</a:t>
            </a:r>
            <a:r>
              <a:rPr lang="en-US" altLang="zh-CN" sz="2800" spc="-35" dirty="0">
                <a:solidFill>
                  <a:srgbClr val="434747"/>
                </a:solidFill>
                <a:latin typeface="Times New Roman"/>
                <a:cs typeface="Times New Roman"/>
              </a:rPr>
              <a:t> </a:t>
            </a:r>
            <a:r>
              <a:rPr lang="en-US" altLang="zh-CN" sz="2800" spc="-50" dirty="0">
                <a:solidFill>
                  <a:srgbClr val="434747"/>
                </a:solidFill>
                <a:latin typeface="Times New Roman"/>
                <a:ea typeface="Times New Roman"/>
              </a:rPr>
              <a:t>available</a:t>
            </a:r>
            <a:endParaRPr lang="en-US" altLang="ko-KR" dirty="0"/>
          </a:p>
          <a:p>
            <a:pPr marL="0" indent="0">
              <a:lnSpc>
                <a:spcPct val="100000"/>
              </a:lnSpc>
              <a:buNone/>
            </a:pPr>
            <a:r>
              <a:rPr lang="en-US" altLang="zh-CN" sz="2800" spc="-60" dirty="0">
                <a:solidFill>
                  <a:srgbClr val="434747"/>
                </a:solidFill>
                <a:latin typeface="Arial"/>
                <a:ea typeface="Arial"/>
              </a:rPr>
              <a:t>•</a:t>
            </a:r>
            <a:r>
              <a:rPr lang="en-US" altLang="zh-CN" sz="2800" spc="-40" dirty="0">
                <a:solidFill>
                  <a:srgbClr val="434747"/>
                </a:solidFill>
                <a:latin typeface="Arial"/>
                <a:cs typeface="Arial"/>
              </a:rPr>
              <a:t> </a:t>
            </a:r>
            <a:r>
              <a:rPr lang="en-US" altLang="zh-CN" sz="2800" spc="-75" dirty="0">
                <a:solidFill>
                  <a:srgbClr val="434747"/>
                </a:solidFill>
                <a:latin typeface="Times New Roman"/>
                <a:ea typeface="Times New Roman"/>
              </a:rPr>
              <a:t>Standard</a:t>
            </a:r>
            <a:r>
              <a:rPr lang="en-US" altLang="zh-CN" sz="2800" spc="-40" dirty="0">
                <a:solidFill>
                  <a:srgbClr val="434747"/>
                </a:solidFill>
                <a:latin typeface="Times New Roman"/>
                <a:cs typeface="Times New Roman"/>
              </a:rPr>
              <a:t> </a:t>
            </a:r>
            <a:r>
              <a:rPr lang="en-US" altLang="zh-CN" sz="2800" spc="-114" dirty="0">
                <a:solidFill>
                  <a:srgbClr val="434747"/>
                </a:solidFill>
                <a:latin typeface="Times New Roman"/>
                <a:ea typeface="Times New Roman"/>
              </a:rPr>
              <a:t>&amp;</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Infrequent</a:t>
            </a:r>
            <a:r>
              <a:rPr lang="en-US" altLang="zh-CN" sz="2800" spc="-40" dirty="0">
                <a:solidFill>
                  <a:srgbClr val="434747"/>
                </a:solidFill>
                <a:latin typeface="Times New Roman"/>
                <a:cs typeface="Times New Roman"/>
              </a:rPr>
              <a:t> </a:t>
            </a:r>
            <a:r>
              <a:rPr lang="en-US" altLang="zh-CN" sz="2800" spc="-75" dirty="0">
                <a:solidFill>
                  <a:srgbClr val="434747"/>
                </a:solidFill>
                <a:latin typeface="Times New Roman"/>
                <a:ea typeface="Times New Roman"/>
              </a:rPr>
              <a:t>Access</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(IA)</a:t>
            </a:r>
            <a:r>
              <a:rPr lang="en-US" altLang="zh-CN" sz="2800" spc="-40" dirty="0">
                <a:solidFill>
                  <a:srgbClr val="434747"/>
                </a:solidFill>
                <a:latin typeface="Times New Roman"/>
                <a:cs typeface="Times New Roman"/>
              </a:rPr>
              <a:t> </a:t>
            </a:r>
            <a:r>
              <a:rPr lang="en-US" altLang="zh-CN" sz="2800" spc="-75" dirty="0">
                <a:solidFill>
                  <a:srgbClr val="434747"/>
                </a:solidFill>
                <a:latin typeface="Times New Roman"/>
                <a:ea typeface="Times New Roman"/>
              </a:rPr>
              <a:t>Table</a:t>
            </a:r>
            <a:r>
              <a:rPr lang="en-US" altLang="zh-CN" sz="2800" spc="-45" dirty="0">
                <a:solidFill>
                  <a:srgbClr val="434747"/>
                </a:solidFill>
                <a:latin typeface="Times New Roman"/>
                <a:cs typeface="Times New Roman"/>
              </a:rPr>
              <a:t> </a:t>
            </a:r>
            <a:r>
              <a:rPr lang="en-US" altLang="zh-CN" sz="2800" spc="-75" dirty="0">
                <a:solidFill>
                  <a:srgbClr val="434747"/>
                </a:solidFill>
                <a:latin typeface="Times New Roman"/>
                <a:ea typeface="Times New Roman"/>
              </a:rPr>
              <a:t>Class</a:t>
            </a:r>
          </a:p>
          <a:p>
            <a:pPr lvl="1"/>
            <a:endParaRPr lang="ko-KR" altLang="en-US" dirty="0"/>
          </a:p>
        </p:txBody>
      </p:sp>
    </p:spTree>
    <p:extLst>
      <p:ext uri="{BB962C8B-B14F-4D97-AF65-F5344CB8AC3E}">
        <p14:creationId xmlns:p14="http://schemas.microsoft.com/office/powerpoint/2010/main" val="39067513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pPr marL="0" indent="675046">
              <a:lnSpc>
                <a:spcPct val="100000"/>
              </a:lnSpc>
            </a:pPr>
            <a:r>
              <a:rPr lang="en-US" altLang="zh-CN" sz="3200" spc="-85" dirty="0">
                <a:solidFill>
                  <a:srgbClr val="434747"/>
                </a:solidFill>
                <a:latin typeface="Times New Roman"/>
                <a:ea typeface="Times New Roman"/>
              </a:rPr>
              <a:t>Amazon</a:t>
            </a:r>
            <a:r>
              <a:rPr lang="en-US" altLang="zh-CN" sz="3200" spc="139" dirty="0">
                <a:solidFill>
                  <a:srgbClr val="434747"/>
                </a:solidFill>
                <a:latin typeface="Times New Roman"/>
                <a:cs typeface="Times New Roman"/>
              </a:rPr>
              <a:t> </a:t>
            </a:r>
            <a:r>
              <a:rPr lang="en-US" altLang="zh-CN" sz="3200" spc="-94" dirty="0">
                <a:solidFill>
                  <a:srgbClr val="434747"/>
                </a:solidFill>
                <a:latin typeface="Times New Roman"/>
                <a:ea typeface="Times New Roman"/>
              </a:rPr>
              <a:t>DynamoDB</a:t>
            </a:r>
          </a:p>
        </p:txBody>
      </p:sp>
      <p:sp>
        <p:nvSpPr>
          <p:cNvPr id="5" name="내용 개체 틀 4"/>
          <p:cNvSpPr>
            <a:spLocks noGrp="1"/>
          </p:cNvSpPr>
          <p:nvPr>
            <p:ph idx="1"/>
          </p:nvPr>
        </p:nvSpPr>
        <p:spPr>
          <a:xfrm>
            <a:off x="521208" y="1209364"/>
            <a:ext cx="11102607" cy="5766471"/>
          </a:xfrm>
        </p:spPr>
        <p:txBody>
          <a:bodyPr>
            <a:noAutofit/>
          </a:bodyPr>
          <a:lstStyle/>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spc="-80" dirty="0">
                <a:solidFill>
                  <a:srgbClr val="434747"/>
                </a:solidFill>
                <a:latin typeface="Times New Roman"/>
                <a:ea typeface="Times New Roman"/>
              </a:rPr>
              <a:t>DynamoDB</a:t>
            </a:r>
            <a:r>
              <a:rPr lang="en-US" altLang="zh-CN" sz="2800" spc="-34" dirty="0">
                <a:solidFill>
                  <a:srgbClr val="434747"/>
                </a:solidFill>
                <a:latin typeface="Times New Roman"/>
                <a:cs typeface="Times New Roman"/>
              </a:rPr>
              <a:t> </a:t>
            </a:r>
            <a:r>
              <a:rPr lang="en-US" altLang="zh-CN" sz="2800" spc="-40" dirty="0">
                <a:solidFill>
                  <a:srgbClr val="434747"/>
                </a:solidFill>
                <a:latin typeface="Times New Roman"/>
                <a:ea typeface="Times New Roman"/>
              </a:rPr>
              <a:t>is</a:t>
            </a:r>
            <a:r>
              <a:rPr lang="en-US" altLang="zh-CN" sz="2800" spc="-30" dirty="0">
                <a:solidFill>
                  <a:srgbClr val="434747"/>
                </a:solidFill>
                <a:latin typeface="Times New Roman"/>
                <a:cs typeface="Times New Roman"/>
              </a:rPr>
              <a:t> </a:t>
            </a:r>
            <a:r>
              <a:rPr lang="en-US" altLang="zh-CN" sz="2800" spc="-69" dirty="0">
                <a:solidFill>
                  <a:srgbClr val="434747"/>
                </a:solidFill>
                <a:latin typeface="Times New Roman"/>
                <a:ea typeface="Times New Roman"/>
              </a:rPr>
              <a:t>made</a:t>
            </a:r>
            <a:r>
              <a:rPr lang="en-US" altLang="zh-CN" sz="2800" spc="-34" dirty="0">
                <a:solidFill>
                  <a:srgbClr val="434747"/>
                </a:solidFill>
                <a:latin typeface="Times New Roman"/>
                <a:cs typeface="Times New Roman"/>
              </a:rPr>
              <a:t> </a:t>
            </a:r>
            <a:r>
              <a:rPr lang="en-US" altLang="zh-CN" sz="2800" spc="-60" dirty="0">
                <a:solidFill>
                  <a:srgbClr val="434747"/>
                </a:solidFill>
                <a:latin typeface="Times New Roman"/>
                <a:ea typeface="Times New Roman"/>
              </a:rPr>
              <a:t>of</a:t>
            </a:r>
            <a:r>
              <a:rPr lang="en-US" altLang="zh-CN" sz="2800" spc="-35" dirty="0">
                <a:solidFill>
                  <a:srgbClr val="434747"/>
                </a:solidFill>
                <a:latin typeface="Times New Roman"/>
                <a:cs typeface="Times New Roman"/>
              </a:rPr>
              <a:t> </a:t>
            </a:r>
            <a:r>
              <a:rPr lang="en-US" altLang="zh-CN" sz="2800" b="1" spc="-60" dirty="0">
                <a:solidFill>
                  <a:srgbClr val="434747"/>
                </a:solidFill>
                <a:latin typeface="Times New Roman"/>
                <a:ea typeface="Times New Roman"/>
              </a:rPr>
              <a:t>Tables</a:t>
            </a:r>
          </a:p>
          <a:p>
            <a:pPr marL="0" indent="0">
              <a:lnSpc>
                <a:spcPct val="100000"/>
              </a:lnSpc>
              <a:buNone/>
            </a:pPr>
            <a:r>
              <a:rPr lang="en-US" altLang="zh-CN" sz="2800" dirty="0">
                <a:solidFill>
                  <a:srgbClr val="434747"/>
                </a:solidFill>
                <a:latin typeface="Arial"/>
                <a:ea typeface="Arial"/>
              </a:rPr>
              <a:t>• </a:t>
            </a:r>
            <a:r>
              <a:rPr lang="en-US" altLang="zh-CN" sz="2800" dirty="0">
                <a:solidFill>
                  <a:srgbClr val="434747"/>
                </a:solidFill>
                <a:latin typeface="Times New Roman"/>
                <a:ea typeface="Times New Roman"/>
              </a:rPr>
              <a:t>Each</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table</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has</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a</a:t>
            </a:r>
            <a:r>
              <a:rPr lang="en-US" altLang="zh-CN" sz="2800" spc="-185" dirty="0">
                <a:solidFill>
                  <a:srgbClr val="434747"/>
                </a:solidFill>
                <a:latin typeface="Times New Roman"/>
                <a:cs typeface="Times New Roman"/>
              </a:rPr>
              <a:t> </a:t>
            </a:r>
            <a:r>
              <a:rPr lang="en-US" altLang="zh-CN" sz="2800" b="1" dirty="0">
                <a:solidFill>
                  <a:srgbClr val="434747"/>
                </a:solidFill>
                <a:latin typeface="Times New Roman"/>
                <a:ea typeface="Times New Roman"/>
              </a:rPr>
              <a:t>Primary</a:t>
            </a:r>
            <a:r>
              <a:rPr lang="en-US" altLang="zh-CN" sz="2800" b="1" spc="-185" dirty="0">
                <a:solidFill>
                  <a:srgbClr val="434747"/>
                </a:solidFill>
                <a:latin typeface="Times New Roman"/>
                <a:cs typeface="Times New Roman"/>
              </a:rPr>
              <a:t> </a:t>
            </a:r>
            <a:r>
              <a:rPr lang="en-US" altLang="zh-CN" sz="2800" b="1" dirty="0">
                <a:solidFill>
                  <a:srgbClr val="434747"/>
                </a:solidFill>
                <a:latin typeface="Times New Roman"/>
                <a:ea typeface="Times New Roman"/>
              </a:rPr>
              <a:t>Key</a:t>
            </a:r>
            <a:r>
              <a:rPr lang="en-US" altLang="zh-CN" sz="2800" b="1" spc="-179" dirty="0">
                <a:solidFill>
                  <a:srgbClr val="434747"/>
                </a:solidFill>
                <a:latin typeface="Times New Roman"/>
                <a:cs typeface="Times New Roman"/>
              </a:rPr>
              <a:t> </a:t>
            </a:r>
            <a:r>
              <a:rPr lang="en-US" altLang="zh-CN" sz="2800" dirty="0">
                <a:solidFill>
                  <a:srgbClr val="434747"/>
                </a:solidFill>
                <a:latin typeface="Times New Roman"/>
                <a:ea typeface="Times New Roman"/>
              </a:rPr>
              <a:t>(must</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decided</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at</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creation</a:t>
            </a:r>
            <a:r>
              <a:rPr lang="en-US" altLang="zh-CN" sz="2800" spc="-189" dirty="0">
                <a:solidFill>
                  <a:srgbClr val="434747"/>
                </a:solidFill>
                <a:latin typeface="Times New Roman"/>
                <a:cs typeface="Times New Roman"/>
              </a:rPr>
              <a:t> </a:t>
            </a:r>
            <a:r>
              <a:rPr lang="en-US" altLang="zh-CN" sz="2800" dirty="0">
                <a:solidFill>
                  <a:srgbClr val="434747"/>
                </a:solidFill>
                <a:latin typeface="Times New Roman"/>
                <a:ea typeface="Times New Roman"/>
              </a:rPr>
              <a:t>time)</a:t>
            </a:r>
            <a:endParaRPr lang="en-US" altLang="ko-KR" sz="2800" dirty="0"/>
          </a:p>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dirty="0">
                <a:solidFill>
                  <a:srgbClr val="434747"/>
                </a:solidFill>
                <a:latin typeface="Times New Roman"/>
                <a:ea typeface="Times New Roman"/>
              </a:rPr>
              <a:t>Each</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table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have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infinite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number</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items</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rows)</a:t>
            </a:r>
          </a:p>
          <a:p>
            <a:pPr marL="0" indent="0">
              <a:lnSpc>
                <a:spcPct val="100000"/>
              </a:lnSpc>
              <a:spcBef>
                <a:spcPts val="334"/>
              </a:spcBef>
              <a:buNone/>
            </a:pPr>
            <a:r>
              <a:rPr lang="en-US" altLang="zh-CN" sz="2800" dirty="0">
                <a:solidFill>
                  <a:srgbClr val="434747"/>
                </a:solidFill>
                <a:latin typeface="Arial"/>
                <a:ea typeface="Arial"/>
              </a:rPr>
              <a:t>•</a:t>
            </a:r>
            <a:r>
              <a:rPr lang="en-US" altLang="zh-CN" sz="2800" spc="-129" dirty="0">
                <a:solidFill>
                  <a:srgbClr val="434747"/>
                </a:solidFill>
                <a:latin typeface="Arial"/>
                <a:cs typeface="Arial"/>
              </a:rPr>
              <a:t> </a:t>
            </a:r>
            <a:r>
              <a:rPr lang="en-US" altLang="zh-CN" sz="2800" dirty="0">
                <a:solidFill>
                  <a:srgbClr val="434747"/>
                </a:solidFill>
                <a:latin typeface="Times New Roman"/>
                <a:ea typeface="Times New Roman"/>
              </a:rPr>
              <a:t>Each</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item</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has</a:t>
            </a:r>
            <a:r>
              <a:rPr lang="en-US" altLang="zh-CN" sz="2800" spc="-120" dirty="0">
                <a:solidFill>
                  <a:srgbClr val="434747"/>
                </a:solidFill>
                <a:latin typeface="Times New Roman"/>
                <a:cs typeface="Times New Roman"/>
              </a:rPr>
              <a:t> </a:t>
            </a:r>
            <a:r>
              <a:rPr lang="en-US" altLang="zh-CN" sz="2800" b="1" dirty="0">
                <a:solidFill>
                  <a:srgbClr val="434747"/>
                </a:solidFill>
                <a:latin typeface="Times New Roman"/>
                <a:ea typeface="Times New Roman"/>
              </a:rPr>
              <a:t>attributes</a:t>
            </a:r>
            <a:r>
              <a:rPr lang="en-US" altLang="zh-CN" sz="2800" b="1" spc="-114"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added</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over</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time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null)</a:t>
            </a:r>
          </a:p>
          <a:p>
            <a:pPr marL="0" indent="0">
              <a:lnSpc>
                <a:spcPct val="100000"/>
              </a:lnSpc>
              <a:spcBef>
                <a:spcPts val="354"/>
              </a:spcBef>
              <a:buNone/>
            </a:pPr>
            <a:r>
              <a:rPr lang="en-US" altLang="zh-CN" sz="2800" spc="-55" dirty="0">
                <a:solidFill>
                  <a:srgbClr val="434747"/>
                </a:solidFill>
                <a:latin typeface="Arial"/>
                <a:ea typeface="Arial"/>
              </a:rPr>
              <a:t>•</a:t>
            </a:r>
            <a:r>
              <a:rPr lang="en-US" altLang="zh-CN" sz="2800" spc="-40" dirty="0">
                <a:solidFill>
                  <a:srgbClr val="434747"/>
                </a:solidFill>
                <a:latin typeface="Arial"/>
                <a:cs typeface="Arial"/>
              </a:rPr>
              <a:t> </a:t>
            </a:r>
            <a:r>
              <a:rPr lang="en-US" altLang="zh-CN" sz="2800" spc="-89" dirty="0">
                <a:solidFill>
                  <a:srgbClr val="434747"/>
                </a:solidFill>
                <a:latin typeface="Times New Roman"/>
                <a:ea typeface="Times New Roman"/>
              </a:rPr>
              <a:t>Maximum</a:t>
            </a:r>
            <a:r>
              <a:rPr lang="en-US" altLang="zh-CN" sz="2800" spc="-34" dirty="0">
                <a:solidFill>
                  <a:srgbClr val="434747"/>
                </a:solidFill>
                <a:latin typeface="Times New Roman"/>
                <a:cs typeface="Times New Roman"/>
              </a:rPr>
              <a:t> </a:t>
            </a:r>
            <a:r>
              <a:rPr lang="en-US" altLang="zh-CN" sz="2800" spc="-60" dirty="0">
                <a:solidFill>
                  <a:srgbClr val="434747"/>
                </a:solidFill>
                <a:latin typeface="Times New Roman"/>
                <a:ea typeface="Times New Roman"/>
              </a:rPr>
              <a:t>size</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of</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an</a:t>
            </a:r>
            <a:r>
              <a:rPr lang="en-US" altLang="zh-CN" sz="2800" spc="-34" dirty="0">
                <a:solidFill>
                  <a:srgbClr val="434747"/>
                </a:solidFill>
                <a:latin typeface="Times New Roman"/>
                <a:cs typeface="Times New Roman"/>
              </a:rPr>
              <a:t> </a:t>
            </a:r>
            <a:r>
              <a:rPr lang="en-US" altLang="zh-CN" sz="2800" spc="-69" dirty="0">
                <a:solidFill>
                  <a:srgbClr val="434747"/>
                </a:solidFill>
                <a:latin typeface="Times New Roman"/>
                <a:ea typeface="Times New Roman"/>
              </a:rPr>
              <a:t>item</a:t>
            </a:r>
            <a:r>
              <a:rPr lang="en-US" altLang="zh-CN" sz="2800" spc="-40" dirty="0">
                <a:solidFill>
                  <a:srgbClr val="434747"/>
                </a:solidFill>
                <a:latin typeface="Times New Roman"/>
                <a:cs typeface="Times New Roman"/>
              </a:rPr>
              <a:t> </a:t>
            </a:r>
            <a:r>
              <a:rPr lang="en-US" altLang="zh-CN" sz="2800" spc="-50" dirty="0">
                <a:solidFill>
                  <a:srgbClr val="434747"/>
                </a:solidFill>
                <a:latin typeface="Times New Roman"/>
                <a:ea typeface="Times New Roman"/>
              </a:rPr>
              <a:t>is</a:t>
            </a:r>
            <a:r>
              <a:rPr lang="en-US" altLang="zh-CN" sz="2800" spc="-40" dirty="0">
                <a:solidFill>
                  <a:srgbClr val="434747"/>
                </a:solidFill>
                <a:latin typeface="Times New Roman"/>
                <a:cs typeface="Times New Roman"/>
              </a:rPr>
              <a:t> </a:t>
            </a:r>
            <a:r>
              <a:rPr lang="en-US" altLang="zh-CN" sz="2800" b="1" spc="-90" dirty="0">
                <a:solidFill>
                  <a:srgbClr val="434747"/>
                </a:solidFill>
                <a:latin typeface="Times New Roman"/>
                <a:ea typeface="Times New Roman"/>
              </a:rPr>
              <a:t>400KB</a:t>
            </a:r>
          </a:p>
          <a:p>
            <a:pPr marL="0" indent="0">
              <a:lnSpc>
                <a:spcPct val="100000"/>
              </a:lnSpc>
              <a:spcBef>
                <a:spcPts val="254"/>
              </a:spcBef>
              <a:buNone/>
            </a:pPr>
            <a:r>
              <a:rPr lang="en-US" altLang="zh-CN" sz="2800" dirty="0">
                <a:solidFill>
                  <a:srgbClr val="434747"/>
                </a:solidFill>
                <a:latin typeface="Arial"/>
                <a:ea typeface="Arial"/>
              </a:rPr>
              <a:t>•</a:t>
            </a:r>
            <a:r>
              <a:rPr lang="en-US" altLang="zh-CN" sz="2800" spc="104" dirty="0">
                <a:solidFill>
                  <a:srgbClr val="434747"/>
                </a:solidFill>
                <a:latin typeface="Arial"/>
                <a:cs typeface="Arial"/>
              </a:rPr>
              <a:t> </a:t>
            </a:r>
            <a:r>
              <a:rPr lang="en-US" altLang="zh-CN" sz="2800" dirty="0">
                <a:solidFill>
                  <a:srgbClr val="434747"/>
                </a:solidFill>
                <a:latin typeface="Times New Roman"/>
                <a:ea typeface="Times New Roman"/>
              </a:rPr>
              <a:t>Data</a:t>
            </a:r>
            <a:r>
              <a:rPr lang="en-US" altLang="zh-CN" sz="2800" spc="100" dirty="0">
                <a:solidFill>
                  <a:srgbClr val="434747"/>
                </a:solidFill>
                <a:latin typeface="Times New Roman"/>
                <a:cs typeface="Times New Roman"/>
              </a:rPr>
              <a:t> </a:t>
            </a:r>
            <a:r>
              <a:rPr lang="en-US" altLang="zh-CN" sz="2800" dirty="0">
                <a:solidFill>
                  <a:srgbClr val="434747"/>
                </a:solidFill>
                <a:latin typeface="Times New Roman"/>
                <a:ea typeface="Times New Roman"/>
              </a:rPr>
              <a:t>types</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supported</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are:</a:t>
            </a:r>
          </a:p>
          <a:p>
            <a:pPr marL="457200" lvl="1" indent="0">
              <a:lnSpc>
                <a:spcPct val="50000"/>
              </a:lnSpc>
              <a:buNone/>
            </a:pPr>
            <a:r>
              <a:rPr lang="en-US" altLang="zh-CN" sz="2200" spc="-75" dirty="0">
                <a:solidFill>
                  <a:srgbClr val="434747"/>
                </a:solidFill>
                <a:latin typeface="Arial"/>
                <a:ea typeface="Arial"/>
              </a:rPr>
              <a:t>•</a:t>
            </a:r>
            <a:r>
              <a:rPr lang="en-US" altLang="zh-CN" sz="2200" spc="-55" dirty="0">
                <a:solidFill>
                  <a:srgbClr val="434747"/>
                </a:solidFill>
                <a:latin typeface="Arial"/>
                <a:cs typeface="Arial"/>
              </a:rPr>
              <a:t> </a:t>
            </a:r>
            <a:r>
              <a:rPr lang="en-US" altLang="zh-CN" sz="2150" b="1" spc="-94" dirty="0">
                <a:solidFill>
                  <a:srgbClr val="434747"/>
                </a:solidFill>
                <a:latin typeface="Times New Roman"/>
                <a:ea typeface="Times New Roman"/>
              </a:rPr>
              <a:t>Scalar</a:t>
            </a:r>
            <a:r>
              <a:rPr lang="en-US" altLang="zh-CN" sz="2150" b="1" spc="-55" dirty="0">
                <a:solidFill>
                  <a:srgbClr val="434747"/>
                </a:solidFill>
                <a:latin typeface="Times New Roman"/>
                <a:cs typeface="Times New Roman"/>
              </a:rPr>
              <a:t> </a:t>
            </a:r>
            <a:r>
              <a:rPr lang="en-US" altLang="zh-CN" sz="2150" b="1" spc="-104" dirty="0">
                <a:solidFill>
                  <a:srgbClr val="434747"/>
                </a:solidFill>
                <a:latin typeface="Times New Roman"/>
                <a:ea typeface="Times New Roman"/>
              </a:rPr>
              <a:t>Types</a:t>
            </a:r>
            <a:r>
              <a:rPr lang="en-US" altLang="zh-CN" sz="2150" b="1" spc="-50" dirty="0">
                <a:solidFill>
                  <a:srgbClr val="434747"/>
                </a:solidFill>
                <a:latin typeface="Times New Roman"/>
                <a:cs typeface="Times New Roman"/>
              </a:rPr>
              <a:t> </a:t>
            </a:r>
            <a:r>
              <a:rPr lang="en-US" altLang="zh-CN" sz="2200" spc="-104" dirty="0">
                <a:solidFill>
                  <a:srgbClr val="434747"/>
                </a:solidFill>
                <a:latin typeface="Times New Roman"/>
                <a:ea typeface="Times New Roman"/>
              </a:rPr>
              <a:t>–</a:t>
            </a:r>
            <a:r>
              <a:rPr lang="en-US" altLang="zh-CN" sz="2200" spc="-55" dirty="0">
                <a:solidFill>
                  <a:srgbClr val="434747"/>
                </a:solidFill>
                <a:latin typeface="Times New Roman"/>
                <a:cs typeface="Times New Roman"/>
              </a:rPr>
              <a:t> </a:t>
            </a:r>
            <a:r>
              <a:rPr lang="en-US" altLang="zh-CN" sz="2200" spc="-80" dirty="0">
                <a:solidFill>
                  <a:srgbClr val="434747"/>
                </a:solidFill>
                <a:latin typeface="Times New Roman"/>
                <a:ea typeface="Times New Roman"/>
              </a:rPr>
              <a:t>String,</a:t>
            </a:r>
            <a:r>
              <a:rPr lang="en-US" altLang="zh-CN" sz="2200" spc="-50" dirty="0">
                <a:solidFill>
                  <a:srgbClr val="434747"/>
                </a:solidFill>
                <a:latin typeface="Times New Roman"/>
                <a:cs typeface="Times New Roman"/>
              </a:rPr>
              <a:t> </a:t>
            </a:r>
            <a:r>
              <a:rPr lang="en-US" altLang="zh-CN" sz="2200" spc="-109" dirty="0">
                <a:solidFill>
                  <a:srgbClr val="434747"/>
                </a:solidFill>
                <a:latin typeface="Times New Roman"/>
                <a:ea typeface="Times New Roman"/>
              </a:rPr>
              <a:t>Number,</a:t>
            </a:r>
            <a:r>
              <a:rPr lang="en-US" altLang="zh-CN" sz="2200" spc="-55" dirty="0">
                <a:solidFill>
                  <a:srgbClr val="434747"/>
                </a:solidFill>
                <a:latin typeface="Times New Roman"/>
                <a:cs typeface="Times New Roman"/>
              </a:rPr>
              <a:t> </a:t>
            </a:r>
            <a:r>
              <a:rPr lang="en-US" altLang="zh-CN" sz="2200" spc="-90" dirty="0">
                <a:solidFill>
                  <a:srgbClr val="434747"/>
                </a:solidFill>
                <a:latin typeface="Times New Roman"/>
                <a:ea typeface="Times New Roman"/>
              </a:rPr>
              <a:t>Binary,</a:t>
            </a:r>
            <a:r>
              <a:rPr lang="en-US" altLang="zh-CN" sz="2200" spc="-55" dirty="0">
                <a:solidFill>
                  <a:srgbClr val="434747"/>
                </a:solidFill>
                <a:latin typeface="Times New Roman"/>
                <a:cs typeface="Times New Roman"/>
              </a:rPr>
              <a:t> </a:t>
            </a:r>
            <a:r>
              <a:rPr lang="en-US" altLang="zh-CN" sz="2200" spc="-94" dirty="0">
                <a:solidFill>
                  <a:srgbClr val="434747"/>
                </a:solidFill>
                <a:latin typeface="Times New Roman"/>
                <a:ea typeface="Times New Roman"/>
              </a:rPr>
              <a:t>Boolean,</a:t>
            </a:r>
            <a:r>
              <a:rPr lang="en-US" altLang="zh-CN" sz="2200" spc="-55" dirty="0">
                <a:solidFill>
                  <a:srgbClr val="434747"/>
                </a:solidFill>
                <a:latin typeface="Times New Roman"/>
                <a:cs typeface="Times New Roman"/>
              </a:rPr>
              <a:t> </a:t>
            </a:r>
            <a:r>
              <a:rPr lang="en-US" altLang="zh-CN" sz="2200" spc="-89" dirty="0">
                <a:solidFill>
                  <a:srgbClr val="434747"/>
                </a:solidFill>
                <a:latin typeface="Times New Roman"/>
                <a:ea typeface="Times New Roman"/>
              </a:rPr>
              <a:t>Null</a:t>
            </a:r>
          </a:p>
          <a:p>
            <a:pPr marL="457200" lvl="1" indent="0">
              <a:lnSpc>
                <a:spcPct val="50000"/>
              </a:lnSpc>
              <a:buNone/>
            </a:pPr>
            <a:r>
              <a:rPr lang="en-US" altLang="zh-CN" sz="2200" spc="-50" dirty="0">
                <a:solidFill>
                  <a:srgbClr val="434747"/>
                </a:solidFill>
                <a:latin typeface="Arial"/>
                <a:ea typeface="Arial"/>
              </a:rPr>
              <a:t>•</a:t>
            </a:r>
            <a:r>
              <a:rPr lang="en-US" altLang="zh-CN" sz="2200" spc="-40" dirty="0">
                <a:solidFill>
                  <a:srgbClr val="434747"/>
                </a:solidFill>
                <a:latin typeface="Arial"/>
                <a:cs typeface="Arial"/>
              </a:rPr>
              <a:t> </a:t>
            </a:r>
            <a:r>
              <a:rPr lang="en-US" altLang="zh-CN" sz="2150" b="1" spc="-80" dirty="0">
                <a:solidFill>
                  <a:srgbClr val="434747"/>
                </a:solidFill>
                <a:latin typeface="Times New Roman"/>
                <a:ea typeface="Times New Roman"/>
              </a:rPr>
              <a:t>Document</a:t>
            </a:r>
            <a:r>
              <a:rPr lang="en-US" altLang="zh-CN" sz="2150" b="1" spc="-34" dirty="0">
                <a:solidFill>
                  <a:srgbClr val="434747"/>
                </a:solidFill>
                <a:latin typeface="Times New Roman"/>
                <a:cs typeface="Times New Roman"/>
              </a:rPr>
              <a:t> </a:t>
            </a:r>
            <a:r>
              <a:rPr lang="en-US" altLang="zh-CN" sz="2150" b="1" spc="-75" dirty="0">
                <a:solidFill>
                  <a:srgbClr val="434747"/>
                </a:solidFill>
                <a:latin typeface="Times New Roman"/>
                <a:ea typeface="Times New Roman"/>
              </a:rPr>
              <a:t>Types</a:t>
            </a:r>
            <a:r>
              <a:rPr lang="en-US" altLang="zh-CN" sz="2150" b="1" spc="-34" dirty="0">
                <a:solidFill>
                  <a:srgbClr val="434747"/>
                </a:solidFill>
                <a:latin typeface="Times New Roman"/>
                <a:cs typeface="Times New Roman"/>
              </a:rPr>
              <a:t> </a:t>
            </a:r>
            <a:r>
              <a:rPr lang="en-US" altLang="zh-CN" sz="2200" spc="-69" dirty="0">
                <a:solidFill>
                  <a:srgbClr val="434747"/>
                </a:solidFill>
                <a:latin typeface="Times New Roman"/>
                <a:ea typeface="Times New Roman"/>
              </a:rPr>
              <a:t>–</a:t>
            </a:r>
            <a:r>
              <a:rPr lang="en-US" altLang="zh-CN" sz="2200" spc="-34" dirty="0">
                <a:solidFill>
                  <a:srgbClr val="434747"/>
                </a:solidFill>
                <a:latin typeface="Times New Roman"/>
                <a:cs typeface="Times New Roman"/>
              </a:rPr>
              <a:t> </a:t>
            </a:r>
            <a:r>
              <a:rPr lang="en-US" altLang="zh-CN" sz="2200" spc="-55" dirty="0">
                <a:solidFill>
                  <a:srgbClr val="434747"/>
                </a:solidFill>
                <a:latin typeface="Times New Roman"/>
                <a:ea typeface="Times New Roman"/>
              </a:rPr>
              <a:t>List,</a:t>
            </a:r>
            <a:r>
              <a:rPr lang="en-US" altLang="zh-CN" sz="2200" spc="-40" dirty="0">
                <a:solidFill>
                  <a:srgbClr val="434747"/>
                </a:solidFill>
                <a:latin typeface="Times New Roman"/>
                <a:cs typeface="Times New Roman"/>
              </a:rPr>
              <a:t> </a:t>
            </a:r>
            <a:r>
              <a:rPr lang="en-US" altLang="zh-CN" sz="2200" spc="-90" dirty="0">
                <a:solidFill>
                  <a:srgbClr val="434747"/>
                </a:solidFill>
                <a:latin typeface="Times New Roman"/>
                <a:ea typeface="Times New Roman"/>
              </a:rPr>
              <a:t>Map</a:t>
            </a:r>
          </a:p>
          <a:p>
            <a:pPr marL="457200" lvl="1" indent="0">
              <a:lnSpc>
                <a:spcPct val="50000"/>
              </a:lnSpc>
              <a:buNone/>
            </a:pPr>
            <a:r>
              <a:rPr lang="en-US" altLang="zh-CN" sz="2200" spc="-40" dirty="0">
                <a:solidFill>
                  <a:srgbClr val="434747"/>
                </a:solidFill>
                <a:latin typeface="Arial"/>
                <a:ea typeface="Arial"/>
              </a:rPr>
              <a:t>•</a:t>
            </a:r>
            <a:r>
              <a:rPr lang="en-US" altLang="zh-CN" sz="2200" spc="-30" dirty="0">
                <a:solidFill>
                  <a:srgbClr val="434747"/>
                </a:solidFill>
                <a:latin typeface="Arial"/>
                <a:cs typeface="Arial"/>
              </a:rPr>
              <a:t> </a:t>
            </a:r>
            <a:r>
              <a:rPr lang="en-US" altLang="zh-CN" sz="2150" b="1" spc="-50" dirty="0">
                <a:solidFill>
                  <a:srgbClr val="434747"/>
                </a:solidFill>
                <a:latin typeface="Times New Roman"/>
                <a:ea typeface="Times New Roman"/>
              </a:rPr>
              <a:t>Set</a:t>
            </a:r>
            <a:r>
              <a:rPr lang="en-US" altLang="zh-CN" sz="2150" b="1" spc="-25" dirty="0">
                <a:solidFill>
                  <a:srgbClr val="434747"/>
                </a:solidFill>
                <a:latin typeface="Times New Roman"/>
                <a:cs typeface="Times New Roman"/>
              </a:rPr>
              <a:t> </a:t>
            </a:r>
            <a:r>
              <a:rPr lang="en-US" altLang="zh-CN" sz="2150" b="1" spc="-55" dirty="0">
                <a:solidFill>
                  <a:srgbClr val="434747"/>
                </a:solidFill>
                <a:latin typeface="Times New Roman"/>
                <a:ea typeface="Times New Roman"/>
              </a:rPr>
              <a:t>Types</a:t>
            </a:r>
            <a:r>
              <a:rPr lang="en-US" altLang="zh-CN" sz="2150" b="1" spc="-30" dirty="0">
                <a:solidFill>
                  <a:srgbClr val="434747"/>
                </a:solidFill>
                <a:latin typeface="Times New Roman"/>
                <a:cs typeface="Times New Roman"/>
              </a:rPr>
              <a:t> </a:t>
            </a:r>
            <a:r>
              <a:rPr lang="en-US" altLang="zh-CN" sz="2200" spc="-69" dirty="0">
                <a:solidFill>
                  <a:srgbClr val="434747"/>
                </a:solidFill>
                <a:latin typeface="Times New Roman"/>
                <a:ea typeface="Times New Roman"/>
              </a:rPr>
              <a:t>–</a:t>
            </a:r>
            <a:r>
              <a:rPr lang="en-US" altLang="zh-CN" sz="2200" spc="-25" dirty="0">
                <a:solidFill>
                  <a:srgbClr val="434747"/>
                </a:solidFill>
                <a:latin typeface="Times New Roman"/>
                <a:cs typeface="Times New Roman"/>
              </a:rPr>
              <a:t> </a:t>
            </a:r>
            <a:r>
              <a:rPr lang="en-US" altLang="zh-CN" sz="2200" spc="-44" dirty="0">
                <a:solidFill>
                  <a:srgbClr val="434747"/>
                </a:solidFill>
                <a:latin typeface="Times New Roman"/>
                <a:ea typeface="Times New Roman"/>
              </a:rPr>
              <a:t>String</a:t>
            </a:r>
            <a:r>
              <a:rPr lang="en-US" altLang="zh-CN" sz="2200" spc="-30" dirty="0">
                <a:solidFill>
                  <a:srgbClr val="434747"/>
                </a:solidFill>
                <a:latin typeface="Times New Roman"/>
                <a:cs typeface="Times New Roman"/>
              </a:rPr>
              <a:t> </a:t>
            </a:r>
            <a:r>
              <a:rPr lang="en-US" altLang="zh-CN" sz="2200" spc="-44" dirty="0">
                <a:solidFill>
                  <a:srgbClr val="434747"/>
                </a:solidFill>
                <a:latin typeface="Times New Roman"/>
                <a:ea typeface="Times New Roman"/>
              </a:rPr>
              <a:t>Set,</a:t>
            </a:r>
            <a:r>
              <a:rPr lang="en-US" altLang="zh-CN" sz="2200" spc="-30" dirty="0">
                <a:solidFill>
                  <a:srgbClr val="434747"/>
                </a:solidFill>
                <a:latin typeface="Times New Roman"/>
                <a:cs typeface="Times New Roman"/>
              </a:rPr>
              <a:t> </a:t>
            </a:r>
            <a:r>
              <a:rPr lang="en-US" altLang="zh-CN" sz="2200" spc="-65" dirty="0">
                <a:solidFill>
                  <a:srgbClr val="434747"/>
                </a:solidFill>
                <a:latin typeface="Times New Roman"/>
                <a:ea typeface="Times New Roman"/>
              </a:rPr>
              <a:t>Number</a:t>
            </a:r>
            <a:r>
              <a:rPr lang="en-US" altLang="zh-CN" sz="2200" spc="-25" dirty="0">
                <a:solidFill>
                  <a:srgbClr val="434747"/>
                </a:solidFill>
                <a:latin typeface="Times New Roman"/>
                <a:cs typeface="Times New Roman"/>
              </a:rPr>
              <a:t> </a:t>
            </a:r>
            <a:r>
              <a:rPr lang="en-US" altLang="zh-CN" sz="2200" spc="-40" dirty="0">
                <a:solidFill>
                  <a:srgbClr val="434747"/>
                </a:solidFill>
                <a:latin typeface="Times New Roman"/>
                <a:ea typeface="Times New Roman"/>
              </a:rPr>
              <a:t>Set,</a:t>
            </a:r>
            <a:r>
              <a:rPr lang="en-US" altLang="zh-CN" sz="2200" spc="-30" dirty="0">
                <a:solidFill>
                  <a:srgbClr val="434747"/>
                </a:solidFill>
                <a:latin typeface="Times New Roman"/>
                <a:cs typeface="Times New Roman"/>
              </a:rPr>
              <a:t> </a:t>
            </a:r>
            <a:r>
              <a:rPr lang="en-US" altLang="zh-CN" sz="2200" spc="-50" dirty="0">
                <a:solidFill>
                  <a:srgbClr val="434747"/>
                </a:solidFill>
                <a:latin typeface="Times New Roman"/>
                <a:ea typeface="Times New Roman"/>
              </a:rPr>
              <a:t>Binary</a:t>
            </a:r>
            <a:r>
              <a:rPr lang="en-US" altLang="zh-CN" sz="2200" spc="-35" dirty="0">
                <a:solidFill>
                  <a:srgbClr val="434747"/>
                </a:solidFill>
                <a:latin typeface="Times New Roman"/>
                <a:cs typeface="Times New Roman"/>
              </a:rPr>
              <a:t> </a:t>
            </a:r>
            <a:r>
              <a:rPr lang="en-US" altLang="zh-CN" sz="2200" spc="-55" dirty="0">
                <a:solidFill>
                  <a:srgbClr val="434747"/>
                </a:solidFill>
                <a:latin typeface="Times New Roman"/>
                <a:ea typeface="Times New Roman"/>
              </a:rPr>
              <a:t>Set</a:t>
            </a:r>
          </a:p>
          <a:p>
            <a:pPr marL="0" indent="0">
              <a:lnSpc>
                <a:spcPct val="100000"/>
              </a:lnSpc>
              <a:spcBef>
                <a:spcPts val="254"/>
              </a:spcBef>
              <a:buNone/>
            </a:pPr>
            <a:r>
              <a:rPr lang="en-US" altLang="zh-CN" sz="2800" spc="-60" dirty="0">
                <a:solidFill>
                  <a:srgbClr val="434747"/>
                </a:solidFill>
                <a:latin typeface="Arial"/>
                <a:ea typeface="Arial"/>
              </a:rPr>
              <a:t>•</a:t>
            </a:r>
            <a:r>
              <a:rPr lang="en-US" altLang="zh-CN" sz="2800" spc="-44" dirty="0">
                <a:solidFill>
                  <a:srgbClr val="434747"/>
                </a:solidFill>
                <a:latin typeface="Arial"/>
                <a:cs typeface="Arial"/>
              </a:rPr>
              <a:t> </a:t>
            </a:r>
            <a:r>
              <a:rPr lang="en-US" altLang="zh-CN" sz="2750" b="1" spc="-75" dirty="0">
                <a:solidFill>
                  <a:srgbClr val="434747"/>
                </a:solidFill>
                <a:latin typeface="Times New Roman"/>
                <a:ea typeface="Times New Roman"/>
              </a:rPr>
              <a:t>rapidly</a:t>
            </a:r>
            <a:r>
              <a:rPr lang="en-US" altLang="zh-CN" sz="2750" b="1" spc="-40" dirty="0">
                <a:solidFill>
                  <a:srgbClr val="434747"/>
                </a:solidFill>
                <a:latin typeface="Times New Roman"/>
                <a:cs typeface="Times New Roman"/>
              </a:rPr>
              <a:t> </a:t>
            </a:r>
            <a:r>
              <a:rPr lang="en-US" altLang="zh-CN" sz="2750" b="1" spc="-75" dirty="0">
                <a:solidFill>
                  <a:srgbClr val="434747"/>
                </a:solidFill>
                <a:latin typeface="Times New Roman"/>
                <a:ea typeface="Times New Roman"/>
              </a:rPr>
              <a:t>evolve</a:t>
            </a:r>
            <a:r>
              <a:rPr lang="en-US" altLang="zh-CN" sz="2750" b="1" spc="-50" dirty="0">
                <a:solidFill>
                  <a:srgbClr val="434747"/>
                </a:solidFill>
                <a:latin typeface="Times New Roman"/>
                <a:cs typeface="Times New Roman"/>
              </a:rPr>
              <a:t> </a:t>
            </a:r>
            <a:r>
              <a:rPr lang="en-US" altLang="zh-CN" sz="2750" b="1" spc="-85" dirty="0">
                <a:solidFill>
                  <a:srgbClr val="434747"/>
                </a:solidFill>
                <a:latin typeface="Times New Roman"/>
                <a:ea typeface="Times New Roman"/>
              </a:rPr>
              <a:t>schemas</a:t>
            </a:r>
          </a:p>
          <a:p>
            <a:pPr lvl="1"/>
            <a:endParaRPr lang="ko-KR" altLang="en-US" dirty="0"/>
          </a:p>
        </p:txBody>
      </p:sp>
    </p:spTree>
    <p:extLst>
      <p:ext uri="{BB962C8B-B14F-4D97-AF65-F5344CB8AC3E}">
        <p14:creationId xmlns:p14="http://schemas.microsoft.com/office/powerpoint/2010/main" val="29778992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Kinesis Data streams</a:t>
            </a:r>
          </a:p>
          <a:p>
            <a:pPr marL="342900" indent="-342900">
              <a:buFont typeface="Wingdings" panose="05000000000000000000" pitchFamily="2" charset="2"/>
              <a:buChar char="§"/>
            </a:pPr>
            <a:r>
              <a:rPr lang="en-US" altLang="ko-KR" dirty="0"/>
              <a:t>Kinesis Data Analytics </a:t>
            </a:r>
          </a:p>
          <a:p>
            <a:pPr marL="342900" indent="-342900">
              <a:buFont typeface="Wingdings" panose="05000000000000000000" pitchFamily="2" charset="2"/>
              <a:buChar char="§"/>
            </a:pPr>
            <a:r>
              <a:rPr lang="en-US" altLang="ko-KR" dirty="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(old version)</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a:t>#sudo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7EE853D-1EEA-6C1A-E3C6-66238CD51A12}"/>
              </a:ext>
            </a:extLst>
          </p:cNvPr>
          <p:cNvPicPr>
            <a:picLocks noChangeAspect="1"/>
          </p:cNvPicPr>
          <p:nvPr/>
        </p:nvPicPr>
        <p:blipFill>
          <a:blip r:embed="rId2"/>
          <a:stretch>
            <a:fillRect/>
          </a:stretch>
        </p:blipFill>
        <p:spPr>
          <a:xfrm>
            <a:off x="0" y="225425"/>
            <a:ext cx="12192000" cy="6407149"/>
          </a:xfrm>
          <a:prstGeom prst="rect">
            <a:avLst/>
          </a:prstGeom>
        </p:spPr>
      </p:pic>
    </p:spTree>
    <p:extLst>
      <p:ext uri="{BB962C8B-B14F-4D97-AF65-F5344CB8AC3E}">
        <p14:creationId xmlns:p14="http://schemas.microsoft.com/office/powerpoint/2010/main" val="1039563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539495" y="195393"/>
            <a:ext cx="10420947" cy="640080"/>
          </a:xfrm>
        </p:spPr>
        <p:txBody>
          <a:bodyPr>
            <a:normAutofit fontScale="90000"/>
          </a:bodyPr>
          <a:lstStyle/>
          <a:p>
            <a:r>
              <a:rPr lang="en-US" altLang="ko-KR" dirty="0"/>
              <a:t>Python3 in EC2 : </a:t>
            </a:r>
            <a:r>
              <a:rPr lang="en-US" altLang="ko-KR" b="1" dirty="0"/>
              <a:t>boto is not available on Python 3.12</a:t>
            </a:r>
            <a:endParaRPr lang="ko-KR" altLang="en-US" b="1" dirty="0"/>
          </a:p>
        </p:txBody>
      </p:sp>
      <p:sp>
        <p:nvSpPr>
          <p:cNvPr id="5" name="내용 개체 틀 4"/>
          <p:cNvSpPr>
            <a:spLocks noGrp="1"/>
          </p:cNvSpPr>
          <p:nvPr>
            <p:ph sz="quarter" idx="10"/>
          </p:nvPr>
        </p:nvSpPr>
        <p:spPr>
          <a:xfrm>
            <a:off x="539496" y="1299411"/>
            <a:ext cx="9904984" cy="5558588"/>
          </a:xfrm>
        </p:spPr>
        <p:txBody>
          <a:bodyPr>
            <a:normAutofit fontScale="92500" lnSpcReduction="20000"/>
          </a:bodyPr>
          <a:lstStyle/>
          <a:p>
            <a:pPr latinLnBrk="0"/>
            <a:r>
              <a:rPr lang="en-US" altLang="ko-KR" sz="2400" b="1" dirty="0" err="1"/>
              <a:t>sudo</a:t>
            </a:r>
            <a:r>
              <a:rPr lang="en-US" altLang="ko-KR" sz="2400" b="1" dirty="0"/>
              <a:t> apt-get update </a:t>
            </a:r>
            <a:endParaRPr lang="ko-KR" altLang="ko-KR" sz="2400" dirty="0"/>
          </a:p>
          <a:p>
            <a:pPr latinLnBrk="0"/>
            <a:r>
              <a:rPr lang="en-US" altLang="ko-KR" sz="2400" b="1" dirty="0" err="1"/>
              <a:t>sudo</a:t>
            </a:r>
            <a:r>
              <a:rPr lang="en-US" altLang="ko-KR" sz="2400" b="1" dirty="0"/>
              <a:t> apt-get install python3-pip python3-venv</a:t>
            </a:r>
            <a:endParaRPr lang="en-US" altLang="ko"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#sudo pip install </a:t>
            </a:r>
            <a:r>
              <a:rPr lang="en-US" altLang="ko" sz="2600" b="1" dirty="0" err="1">
                <a:latin typeface="맑은 고딕" panose="020B0503020000020004" pitchFamily="50" charset="-127"/>
                <a:ea typeface="맑은 고딕" panose="020B0503020000020004" pitchFamily="50" charset="-127"/>
              </a:rPr>
              <a:t>virtualenv</a:t>
            </a:r>
            <a:endParaRPr lang="en-US" altLang="ko" sz="2600" b="1" dirty="0">
              <a:latin typeface="맑은 고딕" panose="020B0503020000020004" pitchFamily="50" charset="-127"/>
              <a:ea typeface="맑은 고딕" panose="020B0503020000020004" pitchFamily="50" charset="-127"/>
            </a:endParaRPr>
          </a:p>
          <a:p>
            <a:r>
              <a:rPr lang="en-US" altLang="ko" sz="2600" b="1" dirty="0" err="1">
                <a:latin typeface="맑은 고딕" panose="020B0503020000020004" pitchFamily="50" charset="-127"/>
                <a:ea typeface="맑은 고딕" panose="020B0503020000020004" pitchFamily="50" charset="-127"/>
              </a:rPr>
              <a:t>sudo</a:t>
            </a:r>
            <a:r>
              <a:rPr lang="en-US" altLang="ko" sz="2600" b="1" dirty="0">
                <a:latin typeface="맑은 고딕" panose="020B0503020000020004" pitchFamily="50" charset="-127"/>
                <a:ea typeface="맑은 고딕" panose="020B0503020000020004" pitchFamily="50" charset="-127"/>
              </a:rPr>
              <a:t> apt install python3-virtualenv</a:t>
            </a:r>
            <a:endParaRPr lang="ko" altLang="en-US" sz="2600" b="1" dirty="0">
              <a:latin typeface="맑은 고딕" panose="020B0503020000020004" pitchFamily="50" charset="-127"/>
              <a:ea typeface="맑은 고딕" panose="020B0503020000020004" pitchFamily="50" charset="-127"/>
            </a:endParaRPr>
          </a:p>
          <a:p>
            <a:r>
              <a:rPr lang="en-US" altLang="ko" sz="2600" b="1" dirty="0" err="1">
                <a:latin typeface="맑은 고딕" panose="020B0503020000020004" pitchFamily="50" charset="-127"/>
                <a:ea typeface="맑은 고딕" panose="020B0503020000020004" pitchFamily="50" charset="-127"/>
              </a:rPr>
              <a:t>virtualenv</a:t>
            </a:r>
            <a:r>
              <a:rPr lang="en-US" altLang="ko" sz="2600" b="1" dirty="0">
                <a:latin typeface="맑은 고딕" panose="020B0503020000020004" pitchFamily="50" charset="-127"/>
                <a:ea typeface="맑은 고딕" panose="020B0503020000020004" pitchFamily="50" charset="-127"/>
              </a:rPr>
              <a:t> </a:t>
            </a:r>
            <a:r>
              <a:rPr lang="en-US" altLang="ko" sz="2600" b="1" dirty="0" err="1">
                <a:latin typeface="맑은 고딕" panose="020B0503020000020004" pitchFamily="50" charset="-127"/>
                <a:ea typeface="맑은 고딕" panose="020B0503020000020004" pitchFamily="50" charset="-127"/>
              </a:rPr>
              <a:t>venv</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source </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/bin/activate</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-r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python3 limit_Webdata_generator_retailer.py</a:t>
            </a: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boto</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freeze &gt;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deactivate</a:t>
            </a:r>
            <a:endParaRPr lang="ko" altLang="en-US" sz="2600" b="1"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713861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448055"/>
            <a:ext cx="9957323" cy="987553"/>
          </a:xfrm>
        </p:spPr>
        <p:txBody>
          <a:bodyPr>
            <a:normAutofit fontScale="90000"/>
          </a:bodyPr>
          <a:lstStyle/>
          <a:p>
            <a:r>
              <a:rPr lang="en-US" altLang="ko-KR" b="1" i="0" dirty="0">
                <a:solidFill>
                  <a:srgbClr val="0F0F0F"/>
                </a:solidFill>
                <a:effectLst/>
                <a:highlight>
                  <a:srgbClr val="FFFFFF"/>
                </a:highlight>
                <a:latin typeface="Roboto" panose="02000000000000000000" pitchFamily="2" charset="0"/>
              </a:rPr>
              <a:t>Kinesis Data Streams and Lambda Triggers Python</a:t>
            </a:r>
            <a:br>
              <a:rPr lang="en-US" altLang="ko-KR" b="1" i="0" dirty="0">
                <a:solidFill>
                  <a:srgbClr val="0F0F0F"/>
                </a:solidFill>
                <a:effectLst/>
                <a:highlight>
                  <a:srgbClr val="FFFFFF"/>
                </a:highlight>
                <a:latin typeface="Roboto" panose="02000000000000000000" pitchFamily="2" charset="0"/>
              </a:rPr>
            </a:br>
            <a:endParaRPr lang="ko-KR" altLang="en-US" dirty="0"/>
          </a:p>
        </p:txBody>
      </p:sp>
      <p:sp>
        <p:nvSpPr>
          <p:cNvPr id="3" name="내용 개체 틀 2"/>
          <p:cNvSpPr>
            <a:spLocks noGrp="1"/>
          </p:cNvSpPr>
          <p:nvPr>
            <p:ph sz="quarter" idx="10"/>
          </p:nvPr>
        </p:nvSpPr>
        <p:spPr>
          <a:xfrm>
            <a:off x="539495" y="1435609"/>
            <a:ext cx="11046915" cy="4223786"/>
          </a:xfrm>
        </p:spPr>
        <p:txBody>
          <a:bodyPr>
            <a:normAutofit/>
          </a:bodyPr>
          <a:lstStyle/>
          <a:p>
            <a:endParaRPr lang="en-US" altLang="ko-KR" dirty="0"/>
          </a:p>
          <a:p>
            <a:r>
              <a:rPr lang="en-US" altLang="ko" dirty="0">
                <a:latin typeface="맑은 고딕" panose="020B0503020000020004" pitchFamily="50" charset="-127"/>
                <a:ea typeface="맑은 고딕" panose="020B0503020000020004" pitchFamily="50" charset="-127"/>
                <a:hlinkClick r:id="rId2"/>
              </a:rPr>
              <a:t>https://www.youtube.com/watch?v=6wot9Z93vAY</a:t>
            </a:r>
          </a:p>
          <a:p>
            <a:pPr lvl="1"/>
            <a:r>
              <a:rPr lang="en-US" altLang="ko-KR" dirty="0">
                <a:latin typeface="맑은 고딕" panose="020B0503020000020004" pitchFamily="50" charset="-127"/>
                <a:ea typeface="맑은 고딕" panose="020B0503020000020004" pitchFamily="50" charset="-127"/>
                <a:hlinkClick r:id="rId3"/>
              </a:rPr>
              <a:t>https://github.com/soumilshah1995/learn-kinesis-labs</a:t>
            </a:r>
          </a:p>
          <a:p>
            <a:endParaRPr lang="en-US" altLang="ko-KR" dirty="0">
              <a:sym typeface="Wingdings" panose="05000000000000000000" pitchFamily="2" charset="2"/>
            </a:endParaRPr>
          </a:p>
        </p:txBody>
      </p:sp>
    </p:spTree>
    <p:extLst>
      <p:ext uri="{BB962C8B-B14F-4D97-AF65-F5344CB8AC3E}">
        <p14:creationId xmlns:p14="http://schemas.microsoft.com/office/powerpoint/2010/main" val="29571204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539496" y="195393"/>
            <a:ext cx="6877119" cy="640080"/>
          </a:xfrm>
        </p:spPr>
        <p:txBody>
          <a:bodyPr/>
          <a:lstStyle/>
          <a:p>
            <a:r>
              <a:rPr lang="en-US" altLang="ko-KR" dirty="0"/>
              <a:t>Python3 in EC2 :  boto3</a:t>
            </a:r>
            <a:endParaRPr lang="ko-KR" altLang="en-US" dirty="0"/>
          </a:p>
        </p:txBody>
      </p:sp>
      <p:sp>
        <p:nvSpPr>
          <p:cNvPr id="5" name="내용 개체 틀 4"/>
          <p:cNvSpPr>
            <a:spLocks noGrp="1"/>
          </p:cNvSpPr>
          <p:nvPr>
            <p:ph sz="quarter" idx="10"/>
          </p:nvPr>
        </p:nvSpPr>
        <p:spPr>
          <a:xfrm>
            <a:off x="539496" y="1299411"/>
            <a:ext cx="9904984" cy="5558588"/>
          </a:xfrm>
        </p:spPr>
        <p:txBody>
          <a:bodyPr>
            <a:normAutofit fontScale="92500" lnSpcReduction="20000"/>
          </a:bodyPr>
          <a:lstStyle/>
          <a:p>
            <a:pPr latinLnBrk="0"/>
            <a:r>
              <a:rPr lang="en-US" altLang="ko-KR" sz="2400" b="1" dirty="0" err="1"/>
              <a:t>sudo</a:t>
            </a:r>
            <a:r>
              <a:rPr lang="en-US" altLang="ko-KR" sz="2400" b="1" dirty="0"/>
              <a:t> apt-get update </a:t>
            </a:r>
            <a:endParaRPr lang="ko-KR" altLang="ko-KR" sz="2400" dirty="0"/>
          </a:p>
          <a:p>
            <a:pPr latinLnBrk="0"/>
            <a:r>
              <a:rPr lang="en-US" altLang="ko-KR" sz="2400" b="1" dirty="0" err="1"/>
              <a:t>sudo</a:t>
            </a:r>
            <a:r>
              <a:rPr lang="en-US" altLang="ko-KR" sz="2400" b="1" dirty="0"/>
              <a:t> apt-get install python3-pip</a:t>
            </a:r>
            <a:endParaRPr lang="en-US" altLang="ko"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#sudo pip install </a:t>
            </a:r>
            <a:r>
              <a:rPr lang="en-US" altLang="ko" sz="2600" b="1" dirty="0" err="1">
                <a:latin typeface="맑은 고딕" panose="020B0503020000020004" pitchFamily="50" charset="-127"/>
                <a:ea typeface="맑은 고딕" panose="020B0503020000020004" pitchFamily="50" charset="-127"/>
              </a:rPr>
              <a:t>virtualenv</a:t>
            </a:r>
            <a:endParaRPr lang="en-US" altLang="ko" sz="2600" b="1" dirty="0">
              <a:latin typeface="맑은 고딕" panose="020B0503020000020004" pitchFamily="50" charset="-127"/>
              <a:ea typeface="맑은 고딕" panose="020B0503020000020004" pitchFamily="50" charset="-127"/>
            </a:endParaRPr>
          </a:p>
          <a:p>
            <a:r>
              <a:rPr lang="en-US" altLang="ko" sz="2600" b="1" dirty="0" err="1">
                <a:latin typeface="맑은 고딕" panose="020B0503020000020004" pitchFamily="50" charset="-127"/>
                <a:ea typeface="맑은 고딕" panose="020B0503020000020004" pitchFamily="50" charset="-127"/>
              </a:rPr>
              <a:t>sudo</a:t>
            </a:r>
            <a:r>
              <a:rPr lang="en-US" altLang="ko" sz="2600" b="1" dirty="0">
                <a:latin typeface="맑은 고딕" panose="020B0503020000020004" pitchFamily="50" charset="-127"/>
                <a:ea typeface="맑은 고딕" panose="020B0503020000020004" pitchFamily="50" charset="-127"/>
              </a:rPr>
              <a:t> apt install python3-virtualenv</a:t>
            </a:r>
            <a:endParaRPr lang="ko" altLang="en-US" sz="2600" b="1" dirty="0">
              <a:latin typeface="맑은 고딕" panose="020B0503020000020004" pitchFamily="50" charset="-127"/>
              <a:ea typeface="맑은 고딕" panose="020B0503020000020004" pitchFamily="50" charset="-127"/>
            </a:endParaRPr>
          </a:p>
          <a:p>
            <a:r>
              <a:rPr lang="en-US" altLang="ko" sz="2600" b="1" dirty="0" err="1">
                <a:latin typeface="맑은 고딕" panose="020B0503020000020004" pitchFamily="50" charset="-127"/>
                <a:ea typeface="맑은 고딕" panose="020B0503020000020004" pitchFamily="50" charset="-127"/>
              </a:rPr>
              <a:t>virtualenv</a:t>
            </a:r>
            <a:r>
              <a:rPr lang="en-US" altLang="ko" sz="2600" b="1" dirty="0">
                <a:latin typeface="맑은 고딕" panose="020B0503020000020004" pitchFamily="50" charset="-127"/>
                <a:ea typeface="맑은 고딕" panose="020B0503020000020004" pitchFamily="50" charset="-127"/>
              </a:rPr>
              <a:t> </a:t>
            </a:r>
            <a:r>
              <a:rPr lang="en-US" altLang="ko" sz="2600" b="1" dirty="0" err="1">
                <a:latin typeface="맑은 고딕" panose="020B0503020000020004" pitchFamily="50" charset="-127"/>
                <a:ea typeface="맑은 고딕" panose="020B0503020000020004" pitchFamily="50" charset="-127"/>
              </a:rPr>
              <a:t>venv</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source </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/bin/activate</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-r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python3 datastreams.py</a:t>
            </a: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boto</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freeze &gt;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deactivate</a:t>
            </a:r>
            <a:endParaRPr lang="ko" altLang="en-US" sz="2600" b="1"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14247528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F5184B-6BC8-F4AF-E97A-BE27645185A4}"/>
              </a:ext>
            </a:extLst>
          </p:cNvPr>
          <p:cNvSpPr>
            <a:spLocks noGrp="1"/>
          </p:cNvSpPr>
          <p:nvPr>
            <p:ph type="title"/>
          </p:nvPr>
        </p:nvSpPr>
        <p:spPr/>
        <p:txBody>
          <a:bodyPr/>
          <a:lstStyle/>
          <a:p>
            <a:r>
              <a:rPr lang="en-US" altLang="ko-KR" dirty="0"/>
              <a:t>Add</a:t>
            </a:r>
            <a:r>
              <a:rPr lang="ko-KR" altLang="en-US" dirty="0"/>
              <a:t> </a:t>
            </a:r>
            <a:r>
              <a:rPr lang="en-US" altLang="ko-KR" dirty="0"/>
              <a:t>on</a:t>
            </a:r>
            <a:endParaRPr lang="ko-KR" altLang="en-US" dirty="0"/>
          </a:p>
        </p:txBody>
      </p:sp>
      <p:sp>
        <p:nvSpPr>
          <p:cNvPr id="3" name="내용 개체 틀 2">
            <a:extLst>
              <a:ext uri="{FF2B5EF4-FFF2-40B4-BE49-F238E27FC236}">
                <a16:creationId xmlns:a16="http://schemas.microsoft.com/office/drawing/2014/main" id="{63CE5558-947F-E5AC-7222-3BAC19FA64A7}"/>
              </a:ext>
            </a:extLst>
          </p:cNvPr>
          <p:cNvSpPr>
            <a:spLocks noGrp="1"/>
          </p:cNvSpPr>
          <p:nvPr>
            <p:ph sz="quarter" idx="10"/>
          </p:nvPr>
        </p:nvSpPr>
        <p:spPr/>
        <p:txBody>
          <a:bodyPr/>
          <a:lstStyle/>
          <a:p>
            <a:r>
              <a:rPr lang="en-US" altLang="ko" sz="2600" b="1" dirty="0">
                <a:latin typeface="맑은 고딕" panose="020B0503020000020004" pitchFamily="50" charset="-127"/>
                <a:ea typeface="맑은 고딕" panose="020B0503020000020004" pitchFamily="50" charset="-127"/>
              </a:rPr>
              <a:t>pip list</a:t>
            </a:r>
            <a:endParaRPr lang="ko" altLang="en-US" sz="2600" b="1" dirty="0">
              <a:latin typeface="맑은 고딕" panose="020B0503020000020004" pitchFamily="50" charset="-127"/>
              <a:ea typeface="맑은 고딕" panose="020B0503020000020004" pitchFamily="50" charset="-127"/>
            </a:endParaRPr>
          </a:p>
          <a:p>
            <a:pPr lvl="1"/>
            <a:r>
              <a:rPr lang="en-US" altLang="ko" sz="2200" b="1" dirty="0">
                <a:latin typeface="맑은 고딕" panose="020B0503020000020004" pitchFamily="50" charset="-127"/>
                <a:ea typeface="맑은 고딕" panose="020B0503020000020004" pitchFamily="50" charset="-127"/>
              </a:rPr>
              <a:t>#$ python3 -m </a:t>
            </a:r>
            <a:r>
              <a:rPr lang="en-US" altLang="ko" sz="2200" b="1" dirty="0" err="1">
                <a:latin typeface="맑은 고딕" panose="020B0503020000020004" pitchFamily="50" charset="-127"/>
                <a:ea typeface="맑은 고딕" panose="020B0503020000020004" pitchFamily="50" charset="-127"/>
              </a:rPr>
              <a:t>virtualenv</a:t>
            </a:r>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venv</a:t>
            </a:r>
            <a:r>
              <a:rPr lang="en-US" altLang="ko" sz="2200" b="1" dirty="0">
                <a:latin typeface="맑은 고딕" panose="020B0503020000020004" pitchFamily="50" charset="-127"/>
                <a:ea typeface="맑은 고딕" panose="020B0503020000020004" pitchFamily="50" charset="-127"/>
              </a:rPr>
              <a:t> </a:t>
            </a:r>
            <a:endParaRPr lang="ko" altLang="en-US" sz="2200" b="1" dirty="0">
              <a:latin typeface="맑은 고딕" panose="020B0503020000020004" pitchFamily="50" charset="-127"/>
              <a:ea typeface="맑은 고딕" panose="020B0503020000020004" pitchFamily="50" charset="-127"/>
            </a:endParaRPr>
          </a:p>
          <a:p>
            <a:pPr lvl="1"/>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virtualenv</a:t>
            </a:r>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venv</a:t>
            </a:r>
            <a:r>
              <a:rPr lang="en-US" altLang="ko" sz="2200" b="1" dirty="0">
                <a:latin typeface="맑은 고딕" panose="020B0503020000020004" pitchFamily="50" charset="-127"/>
                <a:ea typeface="맑은 고딕" panose="020B0503020000020004" pitchFamily="50" charset="-127"/>
              </a:rPr>
              <a:t> --python=python3</a:t>
            </a:r>
          </a:p>
          <a:p>
            <a:pPr lvl="1"/>
            <a:endParaRPr lang="en-US" altLang="ko" sz="2200" b="1" dirty="0"/>
          </a:p>
          <a:p>
            <a:pPr latinLnBrk="0"/>
            <a:r>
              <a:rPr lang="en-US" altLang="ko-KR" sz="2400" b="1" dirty="0"/>
              <a:t>pip upgrade</a:t>
            </a:r>
            <a:endParaRPr lang="ko-KR" altLang="ko-KR" sz="2400" dirty="0"/>
          </a:p>
          <a:p>
            <a:pPr latinLnBrk="0"/>
            <a:r>
              <a:rPr lang="en-US" altLang="ko-KR" sz="2400" b="1" dirty="0"/>
              <a:t>#sudo –h pip3 install –-upgrade pip</a:t>
            </a:r>
            <a:endParaRPr lang="ko-KR" altLang="ko-KR" sz="2400" dirty="0"/>
          </a:p>
          <a:p>
            <a:r>
              <a:rPr lang="en-US" altLang="ko" sz="2600" b="1" dirty="0">
                <a:latin typeface="맑은 고딕" panose="020B0503020000020004" pitchFamily="50" charset="-127"/>
                <a:ea typeface="맑은 고딕" panose="020B0503020000020004" pitchFamily="50" charset="-127"/>
              </a:rPr>
              <a:t> </a:t>
            </a:r>
            <a:endParaRPr lang="ko" altLang="en-US" sz="2600" b="1"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25993159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448056"/>
            <a:ext cx="9129420" cy="640080"/>
          </a:xfrm>
        </p:spPr>
        <p:txBody>
          <a:bodyPr>
            <a:normAutofit/>
          </a:bodyPr>
          <a:lstStyle/>
          <a:p>
            <a:r>
              <a:rPr lang="en-US" altLang="ko-KR" dirty="0"/>
              <a:t>Hands-on  - boto is not available python 3.12</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
        <p:nvSpPr>
          <p:cNvPr id="5" name="TextBox 4">
            <a:extLst>
              <a:ext uri="{FF2B5EF4-FFF2-40B4-BE49-F238E27FC236}">
                <a16:creationId xmlns:a16="http://schemas.microsoft.com/office/drawing/2014/main" id="{F8489256-739D-9B08-2929-C50EE58657A8}"/>
              </a:ext>
            </a:extLst>
          </p:cNvPr>
          <p:cNvSpPr txBox="1"/>
          <p:nvPr/>
        </p:nvSpPr>
        <p:spPr>
          <a:xfrm>
            <a:off x="7398326" y="1624263"/>
            <a:ext cx="3345874" cy="640838"/>
          </a:xfrm>
          <a:prstGeom prst="rect">
            <a:avLst/>
          </a:prstGeom>
          <a:noFill/>
        </p:spPr>
        <p:txBody>
          <a:bodyPr wrap="square" rtlCol="0">
            <a:spAutoFit/>
          </a:bodyPr>
          <a:lstStyle/>
          <a:p>
            <a:r>
              <a:rPr lang="en-US" altLang="ko-KR" dirty="0"/>
              <a:t>https://goo.gl/gG2uGn</a:t>
            </a:r>
            <a:endParaRPr lang="ko-KR" altLang="en-US" dirty="0"/>
          </a:p>
          <a:p>
            <a:endParaRPr lang="ko-KR" altLang="en-US" dirty="0"/>
          </a:p>
        </p:txBody>
      </p:sp>
    </p:spTree>
    <p:extLst>
      <p:ext uri="{BB962C8B-B14F-4D97-AF65-F5344CB8AC3E}">
        <p14:creationId xmlns:p14="http://schemas.microsoft.com/office/powerpoint/2010/main" val="5074199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a:xfrm>
            <a:off x="539496" y="1435608"/>
            <a:ext cx="9904984" cy="5085508"/>
          </a:xfrm>
        </p:spPr>
        <p:txBody>
          <a:bodyPr/>
          <a:lstStyle/>
          <a:p>
            <a:pPr lvl="1"/>
            <a:endParaRPr lang="en-US" altLang="ko-KR" dirty="0"/>
          </a:p>
          <a:p>
            <a:r>
              <a:rPr lang="en-US" altLang="ko-KR" dirty="0"/>
              <a:t>Python3 </a:t>
            </a:r>
            <a:r>
              <a:rPr lang="en-US" altLang="ko-KR" dirty="0" err="1"/>
              <a:t>webdatagenerator</a:t>
            </a:r>
            <a:r>
              <a:rPr lang="en-US" altLang="ko-KR" dirty="0"/>
              <a:t>..</a:t>
            </a:r>
            <a:r>
              <a:rPr lang="en-US" altLang="ko-KR" dirty="0" err="1"/>
              <a:t>py</a:t>
            </a:r>
            <a:endParaRPr lang="en-US" altLang="ko-KR" dirty="0"/>
          </a:p>
          <a:p>
            <a:pPr lvl="1"/>
            <a:r>
              <a:rPr lang="en-US" altLang="ko-KR" dirty="0"/>
              <a:t>region </a:t>
            </a:r>
            <a:r>
              <a:rPr lang="ko-KR" altLang="en-US" dirty="0"/>
              <a:t>변경  </a:t>
            </a:r>
            <a:r>
              <a:rPr lang="en-US" altLang="ko-KR" dirty="0"/>
              <a:t>east.. </a:t>
            </a:r>
            <a:r>
              <a:rPr lang="en-US" altLang="ko-KR" dirty="0">
                <a:sym typeface="Wingdings" panose="05000000000000000000" pitchFamily="2" charset="2"/>
              </a:rPr>
              <a:t> ap-northeast-2</a:t>
            </a:r>
          </a:p>
          <a:p>
            <a:pPr lvl="1"/>
            <a:r>
              <a:rPr lang="en-US" altLang="ko-KR" dirty="0">
                <a:sym typeface="Wingdings" panose="05000000000000000000" pitchFamily="2" charset="2"/>
              </a:rPr>
              <a:t>#encoding  # </a:t>
            </a:r>
            <a:r>
              <a:rPr lang="ko-KR" altLang="en-US" dirty="0">
                <a:sym typeface="Wingdings" panose="05000000000000000000" pitchFamily="2" charset="2"/>
              </a:rPr>
              <a:t>제거</a:t>
            </a:r>
            <a:endParaRPr lang="en-US" altLang="ko-KR" dirty="0">
              <a:sym typeface="Wingdings" panose="05000000000000000000" pitchFamily="2" charset="2"/>
            </a:endParaRPr>
          </a:p>
          <a:p>
            <a:pPr lvl="1"/>
            <a:r>
              <a:rPr lang="en-US" altLang="ko-KR" dirty="0">
                <a:sym typeface="Wingdings" panose="05000000000000000000" pitchFamily="2" charset="2"/>
              </a:rPr>
              <a:t>Kinesis stream </a:t>
            </a:r>
            <a:r>
              <a:rPr lang="ko-KR" altLang="en-US" dirty="0">
                <a:sym typeface="Wingdings" panose="05000000000000000000" pitchFamily="2" charset="2"/>
              </a:rPr>
              <a:t>이름 </a:t>
            </a:r>
            <a:r>
              <a:rPr lang="en-US" altLang="ko-KR" dirty="0">
                <a:sym typeface="Wingdings" panose="05000000000000000000" pitchFamily="2" charset="2"/>
              </a:rPr>
              <a:t>, </a:t>
            </a:r>
            <a:r>
              <a:rPr lang="en-US" altLang="ko-KR" dirty="0" err="1">
                <a:sym typeface="Wingdings" panose="05000000000000000000" pitchFamily="2" charset="2"/>
              </a:rPr>
              <a:t>kinesis.put_record</a:t>
            </a:r>
            <a:r>
              <a:rPr lang="en-US" altLang="ko-KR" dirty="0">
                <a:sym typeface="Wingdings" panose="05000000000000000000" pitchFamily="2" charset="2"/>
              </a:rPr>
              <a:t>(“rokinesisstream2“.</a:t>
            </a:r>
          </a:p>
          <a:p>
            <a:pPr lvl="1"/>
            <a:r>
              <a:rPr lang="en-US" altLang="ko-KR" dirty="0"/>
              <a:t>Credential  </a:t>
            </a:r>
            <a:r>
              <a:rPr lang="en-US" altLang="ko-KR" dirty="0">
                <a:sym typeface="Wingdings" panose="05000000000000000000" pitchFamily="2" charset="2"/>
              </a:rPr>
              <a:t> EC2</a:t>
            </a:r>
            <a:r>
              <a:rPr lang="ko-KR" altLang="en-US" dirty="0">
                <a:sym typeface="Wingdings" panose="05000000000000000000" pitchFamily="2" charset="2"/>
              </a:rPr>
              <a:t>  </a:t>
            </a:r>
            <a:r>
              <a:rPr lang="en-US" altLang="ko-KR" dirty="0">
                <a:sym typeface="Wingdings" panose="05000000000000000000" pitchFamily="2" charset="2"/>
              </a:rPr>
              <a:t>IAM </a:t>
            </a:r>
            <a:r>
              <a:rPr lang="ko-KR" altLang="en-US" dirty="0">
                <a:sym typeface="Wingdings" panose="05000000000000000000" pitchFamily="2" charset="2"/>
              </a:rPr>
              <a:t>추가</a:t>
            </a:r>
            <a:endParaRPr lang="en-US" altLang="ko-KR" dirty="0">
              <a:sym typeface="Wingdings" panose="05000000000000000000" pitchFamily="2" charset="2"/>
            </a:endParaRPr>
          </a:p>
          <a:p>
            <a:pPr marL="685800" lvl="1">
              <a:buFont typeface="Arial" panose="020B0604020202020204" pitchFamily="34" charset="0"/>
              <a:buChar char="•"/>
            </a:pPr>
            <a:endParaRPr lang="en-US" altLang="ko-KR" b="1" dirty="0">
              <a:solidFill>
                <a:srgbClr val="0070C0"/>
              </a:solidFill>
            </a:endParaRPr>
          </a:p>
          <a:p>
            <a:pPr marL="685800" lvl="1">
              <a:buFont typeface="Arial" panose="020B0604020202020204" pitchFamily="34" charset="0"/>
              <a:buChar char="•"/>
            </a:pPr>
            <a:r>
              <a:rPr lang="en-US" altLang="ko-KR" b="1" dirty="0">
                <a:solidFill>
                  <a:srgbClr val="0070C0"/>
                </a:solidFill>
              </a:rPr>
              <a:t>EC2 </a:t>
            </a:r>
            <a:r>
              <a:rPr lang="en-US" altLang="ko-KR" b="1" dirty="0">
                <a:solidFill>
                  <a:srgbClr val="0070C0"/>
                </a:solidFill>
                <a:sym typeface="Wingdings" panose="05000000000000000000" pitchFamily="2" charset="2"/>
              </a:rPr>
              <a:t></a:t>
            </a:r>
            <a:r>
              <a:rPr lang="en-US" altLang="ko-KR" dirty="0"/>
              <a:t> instance setting </a:t>
            </a:r>
            <a:r>
              <a:rPr lang="en-US" altLang="ko-KR" dirty="0">
                <a:sym typeface="Wingdings" panose="05000000000000000000" pitchFamily="2" charset="2"/>
              </a:rPr>
              <a:t> </a:t>
            </a:r>
            <a:r>
              <a:rPr lang="en-US" altLang="ko-KR" b="1" dirty="0"/>
              <a:t>modify IAM </a:t>
            </a:r>
            <a:r>
              <a:rPr lang="en-US" altLang="ko-KR" dirty="0"/>
              <a:t>role-&gt; attach policy</a:t>
            </a:r>
            <a:endParaRPr lang="ko-KR" altLang="en-US" b="1" dirty="0">
              <a:solidFill>
                <a:srgbClr val="0070C0"/>
              </a:solidFill>
            </a:endParaRPr>
          </a:p>
        </p:txBody>
      </p:sp>
    </p:spTree>
    <p:extLst>
      <p:ext uri="{BB962C8B-B14F-4D97-AF65-F5344CB8AC3E}">
        <p14:creationId xmlns:p14="http://schemas.microsoft.com/office/powerpoint/2010/main" val="10306490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a:xfrm>
            <a:off x="539495" y="1435609"/>
            <a:ext cx="11046915" cy="5253950"/>
          </a:xfrm>
        </p:spPr>
        <p:txBody>
          <a:bodyPr>
            <a:normAutofit lnSpcReduction="10000"/>
          </a:bodyPr>
          <a:lstStyle/>
          <a:p>
            <a:endParaRPr lang="en-US" altLang="ko-KR" dirty="0"/>
          </a:p>
          <a:p>
            <a:r>
              <a:rPr lang="en-US" altLang="ko-KR" dirty="0"/>
              <a:t>Stream analytics</a:t>
            </a:r>
          </a:p>
          <a:p>
            <a:r>
              <a:rPr lang="en-US" altLang="ko-KR" dirty="0"/>
              <a:t>SQL</a:t>
            </a:r>
            <a:r>
              <a:rPr lang="ko-KR" altLang="en-US" dirty="0"/>
              <a:t> </a:t>
            </a:r>
            <a:r>
              <a:rPr lang="en-US" altLang="ko-KR" dirty="0"/>
              <a:t>applications</a:t>
            </a:r>
            <a:r>
              <a:rPr lang="ko-KR" altLang="en-US" dirty="0"/>
              <a:t> </a:t>
            </a:r>
            <a:r>
              <a:rPr lang="en-US" altLang="ko-KR" dirty="0">
                <a:sym typeface="Wingdings" panose="05000000000000000000" pitchFamily="2" charset="2"/>
              </a:rPr>
              <a:t></a:t>
            </a:r>
            <a:r>
              <a:rPr lang="ko-KR" altLang="en-US" dirty="0">
                <a:sym typeface="Wingdings" panose="05000000000000000000" pitchFamily="2" charset="2"/>
              </a:rPr>
              <a:t> </a:t>
            </a:r>
            <a:r>
              <a:rPr lang="en-US" altLang="ko-KR" dirty="0"/>
              <a:t>source –real-time analytics-destination </a:t>
            </a:r>
            <a:endParaRPr lang="en-US" altLang="ko-KR" dirty="0">
              <a:sym typeface="Wingdings" panose="05000000000000000000" pitchFamily="2" charset="2"/>
            </a:endParaRPr>
          </a:p>
          <a:p>
            <a:pPr lvl="1"/>
            <a:r>
              <a:rPr lang="en-US" altLang="ko-KR" dirty="0"/>
              <a:t>Create SQL application </a:t>
            </a:r>
            <a:r>
              <a:rPr lang="en-US" altLang="ko-KR" dirty="0">
                <a:sym typeface="Wingdings" panose="05000000000000000000" pitchFamily="2" charset="2"/>
              </a:rPr>
              <a:t> source-configure  </a:t>
            </a:r>
            <a:r>
              <a:rPr lang="en-US" altLang="ko-KR" b="1" dirty="0">
                <a:sym typeface="Wingdings" panose="05000000000000000000" pitchFamily="2" charset="2"/>
              </a:rPr>
              <a:t>discover schema</a:t>
            </a:r>
            <a:endParaRPr lang="en-US" altLang="ko-KR" b="1" dirty="0"/>
          </a:p>
          <a:p>
            <a:r>
              <a:rPr lang="en-US" altLang="ko-KR" dirty="0"/>
              <a:t>source –real-time analytics-destination : destination </a:t>
            </a:r>
          </a:p>
          <a:p>
            <a:pPr lvl="1"/>
            <a:r>
              <a:rPr lang="en-US" altLang="ko-KR" sz="2800" dirty="0">
                <a:sym typeface="Wingdings" panose="05000000000000000000" pitchFamily="2" charset="2"/>
              </a:rPr>
              <a:t> </a:t>
            </a:r>
            <a:r>
              <a:rPr lang="en-US" altLang="ko-KR" sz="2800" dirty="0"/>
              <a:t>(add destination) </a:t>
            </a:r>
            <a:r>
              <a:rPr lang="en-US" altLang="ko-KR" sz="2800" dirty="0">
                <a:sym typeface="Wingdings" panose="05000000000000000000" pitchFamily="2" charset="2"/>
              </a:rPr>
              <a:t> Firehose</a:t>
            </a:r>
          </a:p>
          <a:p>
            <a:r>
              <a:rPr lang="en-US" altLang="ko-KR" sz="3200" dirty="0">
                <a:sym typeface="Wingdings" panose="05000000000000000000" pitchFamily="2" charset="2"/>
              </a:rPr>
              <a:t>Firehose –destination setting – edit</a:t>
            </a:r>
          </a:p>
          <a:p>
            <a:pPr lvl="1"/>
            <a:r>
              <a:rPr lang="en-US" altLang="ko-KR" sz="2800" dirty="0">
                <a:sym typeface="Wingdings" panose="05000000000000000000" pitchFamily="2" charset="2"/>
              </a:rPr>
              <a:t> S3 bucket –</a:t>
            </a:r>
            <a:r>
              <a:rPr lang="en-US" altLang="ko-KR" sz="2800" b="1" dirty="0">
                <a:sym typeface="Wingdings" panose="05000000000000000000" pitchFamily="2" charset="2"/>
              </a:rPr>
              <a:t>Buffer hints</a:t>
            </a:r>
          </a:p>
          <a:p>
            <a:pPr lvl="1"/>
            <a:r>
              <a:rPr lang="en-US" altLang="ko-KR" sz="2800" dirty="0">
                <a:sym typeface="Wingdings" panose="05000000000000000000" pitchFamily="2" charset="2"/>
              </a:rPr>
              <a:t>Buffer size, buffer interval: 300sec  60 sec</a:t>
            </a: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BBD927-7552-9AC4-EA44-CB1573A08F2F}"/>
              </a:ext>
            </a:extLst>
          </p:cNvPr>
          <p:cNvSpPr>
            <a:spLocks noGrp="1"/>
          </p:cNvSpPr>
          <p:nvPr>
            <p:ph type="title"/>
          </p:nvPr>
        </p:nvSpPr>
        <p:spPr/>
        <p:txBody>
          <a:bodyPr/>
          <a:lstStyle/>
          <a:p>
            <a:r>
              <a:rPr lang="en-US" altLang="ko-KR" dirty="0"/>
              <a:t>Kinesis-Firehose-S3</a:t>
            </a:r>
            <a:endParaRPr lang="ko-KR" altLang="en-US" dirty="0"/>
          </a:p>
        </p:txBody>
      </p:sp>
      <p:pic>
        <p:nvPicPr>
          <p:cNvPr id="7" name="그림 6" descr="텍스트, 스크린샷, 도표, 디자인이(가) 표시된 사진&#10;&#10;자동 생성된 설명">
            <a:extLst>
              <a:ext uri="{FF2B5EF4-FFF2-40B4-BE49-F238E27FC236}">
                <a16:creationId xmlns:a16="http://schemas.microsoft.com/office/drawing/2014/main" id="{C956BB84-56B3-3FA6-E612-3AC9EB405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221" y="2663825"/>
            <a:ext cx="8279027" cy="3131494"/>
          </a:xfrm>
          <a:prstGeom prst="rect">
            <a:avLst/>
          </a:prstGeom>
        </p:spPr>
      </p:pic>
    </p:spTree>
    <p:extLst>
      <p:ext uri="{BB962C8B-B14F-4D97-AF65-F5344CB8AC3E}">
        <p14:creationId xmlns:p14="http://schemas.microsoft.com/office/powerpoint/2010/main" val="8626345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BBD927-7552-9AC4-EA44-CB1573A08F2F}"/>
              </a:ext>
            </a:extLst>
          </p:cNvPr>
          <p:cNvSpPr>
            <a:spLocks noGrp="1"/>
          </p:cNvSpPr>
          <p:nvPr>
            <p:ph type="title"/>
          </p:nvPr>
        </p:nvSpPr>
        <p:spPr/>
        <p:txBody>
          <a:bodyPr/>
          <a:lstStyle/>
          <a:p>
            <a:r>
              <a:rPr lang="en-US" altLang="ko-KR" dirty="0"/>
              <a:t>Kinesis-Firehose-S3</a:t>
            </a:r>
            <a:endParaRPr lang="ko-KR" altLang="en-US" dirty="0"/>
          </a:p>
        </p:txBody>
      </p:sp>
      <p:sp>
        <p:nvSpPr>
          <p:cNvPr id="3" name="내용 개체 틀 2">
            <a:extLst>
              <a:ext uri="{FF2B5EF4-FFF2-40B4-BE49-F238E27FC236}">
                <a16:creationId xmlns:a16="http://schemas.microsoft.com/office/drawing/2014/main" id="{9F82F15C-BC13-38D4-C07F-55A3E4F87025}"/>
              </a:ext>
            </a:extLst>
          </p:cNvPr>
          <p:cNvSpPr>
            <a:spLocks noGrp="1"/>
          </p:cNvSpPr>
          <p:nvPr>
            <p:ph sz="quarter" idx="10"/>
          </p:nvPr>
        </p:nvSpPr>
        <p:spPr/>
        <p:txBody>
          <a:bodyPr/>
          <a:lstStyle/>
          <a:p>
            <a:r>
              <a:rPr lang="en-US" altLang="ko-KR" dirty="0"/>
              <a:t>Amazon data Firehose</a:t>
            </a:r>
          </a:p>
          <a:p>
            <a:pPr lvl="1"/>
            <a:r>
              <a:rPr lang="en-US" altLang="ko-KR" dirty="0"/>
              <a:t>Firehose streams – create Firehose stream </a:t>
            </a:r>
          </a:p>
          <a:p>
            <a:pPr lvl="1"/>
            <a:r>
              <a:rPr lang="en-US" altLang="ko-KR" dirty="0"/>
              <a:t>Source : Kinesis</a:t>
            </a:r>
          </a:p>
          <a:p>
            <a:pPr lvl="1"/>
            <a:r>
              <a:rPr lang="en-US" altLang="ko-KR" dirty="0"/>
              <a:t> Destination : S3</a:t>
            </a:r>
          </a:p>
          <a:p>
            <a:pPr lvl="1"/>
            <a:r>
              <a:rPr lang="en-US" altLang="ko-KR" b="1" dirty="0"/>
              <a:t>IAM Firehose stream = add permission</a:t>
            </a:r>
          </a:p>
          <a:p>
            <a:pPr lvl="1"/>
            <a:r>
              <a:rPr lang="en-US" altLang="ko-KR" dirty="0"/>
              <a:t>Add Administrator access</a:t>
            </a:r>
            <a:endParaRPr lang="ko-KR" altLang="en-US" dirty="0"/>
          </a:p>
        </p:txBody>
      </p:sp>
    </p:spTree>
    <p:extLst>
      <p:ext uri="{BB962C8B-B14F-4D97-AF65-F5344CB8AC3E}">
        <p14:creationId xmlns:p14="http://schemas.microsoft.com/office/powerpoint/2010/main" val="1483311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a:t>
            </a:r>
            <a:endParaRPr lang="ko-KR" altLang="en-US" dirty="0"/>
          </a:p>
        </p:txBody>
      </p:sp>
      <p:sp>
        <p:nvSpPr>
          <p:cNvPr id="3" name="내용 개체 틀 2"/>
          <p:cNvSpPr>
            <a:spLocks noGrp="1"/>
          </p:cNvSpPr>
          <p:nvPr>
            <p:ph sz="quarter" idx="10"/>
          </p:nvPr>
        </p:nvSpPr>
        <p:spPr/>
        <p:txBody>
          <a:bodyPr/>
          <a:lstStyle/>
          <a:p>
            <a:endParaRPr lang="en-US" altLang="ko-KR" dirty="0"/>
          </a:p>
          <a:p>
            <a:r>
              <a:rPr lang="en-US" altLang="ko-KR" dirty="0">
                <a:hlinkClick r:id="rId2"/>
              </a:rPr>
              <a:t>AWS Athena</a:t>
            </a:r>
            <a:r>
              <a:rPr lang="ko-KR" altLang="en-US" dirty="0">
                <a:hlinkClick r:id="rId2"/>
              </a:rPr>
              <a:t>를 이용한 서버리스 보고서 만들기</a:t>
            </a:r>
            <a:r>
              <a:rPr lang="en-US" altLang="ko-KR" dirty="0">
                <a:hlinkClick r:id="rId2"/>
              </a:rPr>
              <a:t>. </a:t>
            </a:r>
            <a:r>
              <a:rPr lang="ko-KR" altLang="en-US" dirty="0">
                <a:hlinkClick r:id="rId2"/>
              </a:rPr>
              <a:t>소개 </a:t>
            </a:r>
            <a:r>
              <a:rPr lang="en-US" altLang="ko-KR" dirty="0">
                <a:hlinkClick r:id="rId2"/>
              </a:rPr>
              <a:t>| by </a:t>
            </a:r>
            <a:r>
              <a:rPr lang="en-US" altLang="ko-KR" dirty="0" err="1">
                <a:hlinkClick r:id="rId2"/>
              </a:rPr>
              <a:t>Siheon</a:t>
            </a:r>
            <a:r>
              <a:rPr lang="en-US" altLang="ko-KR" dirty="0">
                <a:hlinkClick r:id="rId2"/>
              </a:rPr>
              <a:t> Kim | Mar, 2023 | </a:t>
            </a:r>
            <a:r>
              <a:rPr lang="en-US" altLang="ko-KR" dirty="0" err="1">
                <a:hlinkClick r:id="rId2"/>
              </a:rPr>
              <a:t>Hbsmith</a:t>
            </a:r>
            <a:endParaRPr lang="en-US" altLang="ko-KR" dirty="0"/>
          </a:p>
          <a:p>
            <a:pPr lvl="1"/>
            <a:r>
              <a:rPr lang="en-US" altLang="ko-KR" dirty="0">
                <a:sym typeface="Wingdings" panose="05000000000000000000" pitchFamily="2" charset="2"/>
              </a:rPr>
              <a:t>https://blog.hbsmith.io/aws-athena%EB%A5%BC-%EC%9D%B4%EC%9A%A9%ED%95%9C-%EC%84%9C%EB%B2%84%EB%A6%AC%EC%8A%A4-%EB%B3%B4%EA%B3%A0%EC%84%9C-%EB%A7%8C%EB%93%A4%EA%B8%B0-a2b2983f1c64</a:t>
            </a:r>
          </a:p>
        </p:txBody>
      </p:sp>
    </p:spTree>
    <p:extLst>
      <p:ext uri="{BB962C8B-B14F-4D97-AF65-F5344CB8AC3E}">
        <p14:creationId xmlns:p14="http://schemas.microsoft.com/office/powerpoint/2010/main" val="3102236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EC2 instance </a:t>
            </a:r>
            <a:r>
              <a:rPr lang="ko-KR" altLang="en-US" dirty="0"/>
              <a:t>생성</a:t>
            </a:r>
            <a:endParaRPr lang="en-US" altLang="ko-KR" dirty="0"/>
          </a:p>
          <a:p>
            <a:pPr marL="342900" indent="-342900">
              <a:buFont typeface="Wingdings" panose="05000000000000000000" pitchFamily="2" charset="2"/>
              <a:buChar char="§"/>
            </a:pPr>
            <a:r>
              <a:rPr lang="en-US" altLang="ko-KR" dirty="0"/>
              <a:t>EC2 </a:t>
            </a:r>
            <a:r>
              <a:rPr lang="ko-KR" altLang="en-US" dirty="0"/>
              <a:t>접근  </a:t>
            </a:r>
            <a:r>
              <a:rPr lang="en-US" altLang="ko-KR" dirty="0"/>
              <a:t>- </a:t>
            </a:r>
            <a:r>
              <a:rPr lang="en-US" altLang="ko-KR" dirty="0" err="1"/>
              <a:t>Keypair</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리눅스</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윈도우</a:t>
            </a:r>
            <a:endParaRPr lang="en-US" altLang="ko-KR"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845160-0E23-5C3A-5336-463DCD71E157}"/>
              </a:ext>
            </a:extLst>
          </p:cNvPr>
          <p:cNvSpPr>
            <a:spLocks noGrp="1"/>
          </p:cNvSpPr>
          <p:nvPr>
            <p:ph type="title"/>
          </p:nvPr>
        </p:nvSpPr>
        <p:spPr/>
        <p:txBody>
          <a:bodyPr/>
          <a:lstStyle/>
          <a:p>
            <a:r>
              <a:rPr lang="en-US" altLang="ko-KR" dirty="0"/>
              <a:t>Trouble</a:t>
            </a:r>
            <a:r>
              <a:rPr lang="ko-KR" altLang="en-US" dirty="0"/>
              <a:t> </a:t>
            </a:r>
            <a:r>
              <a:rPr lang="en-US" altLang="ko-KR" dirty="0"/>
              <a:t>shooting</a:t>
            </a:r>
            <a:endParaRPr lang="ko-KR" altLang="en-US" dirty="0"/>
          </a:p>
        </p:txBody>
      </p:sp>
      <p:sp>
        <p:nvSpPr>
          <p:cNvPr id="3" name="내용 개체 틀 2">
            <a:extLst>
              <a:ext uri="{FF2B5EF4-FFF2-40B4-BE49-F238E27FC236}">
                <a16:creationId xmlns:a16="http://schemas.microsoft.com/office/drawing/2014/main" id="{1DCF9F0B-39E8-74BA-6C35-F95DD2C6E70E}"/>
              </a:ext>
            </a:extLst>
          </p:cNvPr>
          <p:cNvSpPr>
            <a:spLocks noGrp="1"/>
          </p:cNvSpPr>
          <p:nvPr>
            <p:ph sz="quarter" idx="10"/>
          </p:nvPr>
        </p:nvSpPr>
        <p:spPr/>
        <p:txBody>
          <a:bodyPr/>
          <a:lstStyle/>
          <a:p>
            <a:pPr lvl="1"/>
            <a:r>
              <a:rPr lang="en-US" altLang="ko-KR" dirty="0" err="1"/>
              <a:t>cors</a:t>
            </a:r>
            <a:r>
              <a:rPr lang="en-US" altLang="ko-KR" dirty="0"/>
              <a:t> </a:t>
            </a:r>
            <a:r>
              <a:rPr lang="ko-KR" altLang="en-US" dirty="0"/>
              <a:t>오류 트러블슈팅에 </a:t>
            </a:r>
            <a:r>
              <a:rPr lang="en-US" altLang="ko-KR" dirty="0" err="1"/>
              <a:t>gpt</a:t>
            </a:r>
            <a:r>
              <a:rPr lang="ko-KR" altLang="en-US" dirty="0"/>
              <a:t>의 </a:t>
            </a:r>
            <a:r>
              <a:rPr lang="en-US" altLang="ko-KR" dirty="0"/>
              <a:t>hallucination</a:t>
            </a:r>
            <a:r>
              <a:rPr lang="ko-KR" altLang="en-US" dirty="0"/>
              <a:t>이 발생했다 </a:t>
            </a:r>
            <a:r>
              <a:rPr lang="en-US" altLang="ko-KR" dirty="0"/>
              <a:t>proxy </a:t>
            </a:r>
            <a:r>
              <a:rPr lang="ko-KR" altLang="en-US" dirty="0"/>
              <a:t>통합 </a:t>
            </a:r>
            <a:r>
              <a:rPr lang="en-US" altLang="ko-KR" dirty="0"/>
              <a:t>lambda</a:t>
            </a:r>
            <a:r>
              <a:rPr lang="ko-KR" altLang="en-US" dirty="0"/>
              <a:t>는 </a:t>
            </a:r>
            <a:r>
              <a:rPr lang="ko-KR" altLang="en-US" dirty="0" err="1"/>
              <a:t>백엔드에서</a:t>
            </a:r>
            <a:r>
              <a:rPr lang="ko-KR" altLang="en-US" dirty="0"/>
              <a:t> </a:t>
            </a:r>
            <a:r>
              <a:rPr lang="ko-KR" altLang="en-US" dirty="0" err="1"/>
              <a:t>해결해야한다</a:t>
            </a:r>
            <a:r>
              <a:rPr lang="en-US" altLang="ko-KR" dirty="0"/>
              <a:t>.</a:t>
            </a:r>
          </a:p>
          <a:p>
            <a:pPr lvl="1"/>
            <a:r>
              <a:rPr lang="en-US" altLang="ko-KR" dirty="0">
                <a:hlinkClick r:id="rId2"/>
              </a:rPr>
              <a:t>https://docs.aws.amazon.com/ko_kr/apigateway/latest/developerguide/how-to-cors.html</a:t>
            </a:r>
            <a:endParaRPr lang="en-US" altLang="ko-KR" dirty="0"/>
          </a:p>
          <a:p>
            <a:pPr lvl="1"/>
            <a:r>
              <a:rPr lang="en-US" altLang="ko-KR" dirty="0">
                <a:hlinkClick r:id="rId2"/>
              </a:rPr>
              <a:t>REST API </a:t>
            </a:r>
            <a:r>
              <a:rPr lang="ko-KR" altLang="en-US" dirty="0">
                <a:hlinkClick r:id="rId2"/>
              </a:rPr>
              <a:t>리소스에 대한 </a:t>
            </a:r>
            <a:r>
              <a:rPr lang="en-US" altLang="ko-KR" dirty="0">
                <a:hlinkClick r:id="rId2"/>
              </a:rPr>
              <a:t>CORS </a:t>
            </a:r>
            <a:r>
              <a:rPr lang="ko-KR" altLang="en-US" dirty="0">
                <a:hlinkClick r:id="rId2"/>
              </a:rPr>
              <a:t>활성화 </a:t>
            </a:r>
            <a:r>
              <a:rPr lang="en-US" altLang="ko-KR" dirty="0">
                <a:hlinkClick r:id="rId2"/>
              </a:rPr>
              <a:t>- Amazon API Gateway</a:t>
            </a:r>
            <a:endParaRPr lang="ko-KR" altLang="en-US" dirty="0"/>
          </a:p>
        </p:txBody>
      </p:sp>
    </p:spTree>
    <p:extLst>
      <p:ext uri="{BB962C8B-B14F-4D97-AF65-F5344CB8AC3E}">
        <p14:creationId xmlns:p14="http://schemas.microsoft.com/office/powerpoint/2010/main" val="380839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 account</a:t>
            </a:r>
            <a:endParaRPr lang="ko-KR" altLang="en-US" dirty="0"/>
          </a:p>
        </p:txBody>
      </p:sp>
      <p:sp>
        <p:nvSpPr>
          <p:cNvPr id="5" name="내용 개체 틀 4"/>
          <p:cNvSpPr>
            <a:spLocks noGrp="1"/>
          </p:cNvSpPr>
          <p:nvPr>
            <p:ph sz="quarter" idx="10"/>
          </p:nvPr>
        </p:nvSpPr>
        <p:spPr/>
        <p:txBody>
          <a:bodyPr/>
          <a:lstStyle/>
          <a:p>
            <a:r>
              <a:rPr lang="ko-KR" altLang="en-US" dirty="0">
                <a:hlinkClick r:id="rId2"/>
              </a:rPr>
              <a:t>아마존 계정 생성</a:t>
            </a:r>
            <a:endParaRPr lang="en-US" altLang="ko-KR" dirty="0">
              <a:hlinkClick r:id="" action="ppaction://noaction"/>
            </a:endParaRPr>
          </a:p>
          <a:p>
            <a:r>
              <a:rPr lang="en-US" altLang="ko-KR" dirty="0">
                <a:hlinkClick r:id="" action="ppaction://noaction"/>
              </a:rPr>
              <a:t>http://aws.amazon.com</a:t>
            </a:r>
            <a:endParaRPr lang="en-US" altLang="ko-KR" dirty="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 account</a:t>
            </a:r>
            <a:endParaRPr lang="ko-KR" altLang="en-US" dirty="0"/>
          </a:p>
        </p:txBody>
      </p:sp>
      <p:sp>
        <p:nvSpPr>
          <p:cNvPr id="5" name="내용 개체 틀 4"/>
          <p:cNvSpPr>
            <a:spLocks noGrp="1"/>
          </p:cNvSpPr>
          <p:nvPr>
            <p:ph sz="quarter" idx="10"/>
          </p:nvPr>
        </p:nvSpPr>
        <p:spPr/>
        <p:txBody>
          <a:bodyPr/>
          <a:lstStyle/>
          <a:p>
            <a:pPr algn="l"/>
            <a:r>
              <a:rPr lang="ko-KR" altLang="en-US" b="1" i="0" dirty="0">
                <a:solidFill>
                  <a:srgbClr val="2D2F31"/>
                </a:solidFill>
                <a:effectLst/>
                <a:latin typeface="Udemy Sans"/>
              </a:rPr>
              <a:t>계정 활성화</a:t>
            </a:r>
            <a:endParaRPr lang="ko-KR" altLang="en-US" b="0" i="0" dirty="0">
              <a:solidFill>
                <a:srgbClr val="2D2F31"/>
              </a:solidFill>
              <a:effectLst/>
              <a:latin typeface="Udemy Sans"/>
            </a:endParaRPr>
          </a:p>
          <a:p>
            <a:pPr algn="l">
              <a:buFont typeface="+mj-lt"/>
              <a:buAutoNum type="arabicPeriod"/>
            </a:pPr>
            <a:r>
              <a:rPr lang="ko-KR" altLang="en-US" b="0" i="0" dirty="0">
                <a:solidFill>
                  <a:srgbClr val="2D2F31"/>
                </a:solidFill>
                <a:effectLst/>
                <a:latin typeface="Udemy Sans"/>
              </a:rPr>
              <a:t>결제 수단 추가하기</a:t>
            </a:r>
          </a:p>
          <a:p>
            <a:pPr algn="l">
              <a:buFont typeface="+mj-lt"/>
              <a:buAutoNum type="arabicPeriod"/>
            </a:pPr>
            <a:r>
              <a:rPr lang="ko-KR" altLang="en-US" b="0" i="0" dirty="0">
                <a:solidFill>
                  <a:srgbClr val="2D2F31"/>
                </a:solidFill>
                <a:effectLst/>
                <a:latin typeface="Udemy Sans"/>
              </a:rPr>
              <a:t>휴대폰 번호 인증하기</a:t>
            </a:r>
          </a:p>
          <a:p>
            <a:pPr algn="l">
              <a:buFont typeface="+mj-lt"/>
              <a:buAutoNum type="arabicPeriod"/>
            </a:pPr>
            <a:r>
              <a:rPr lang="en-US" altLang="ko-KR" b="0" i="0" dirty="0">
                <a:solidFill>
                  <a:srgbClr val="2D2F31"/>
                </a:solidFill>
                <a:effectLst/>
                <a:latin typeface="Udemy Sans"/>
              </a:rPr>
              <a:t>AWS </a:t>
            </a:r>
            <a:r>
              <a:rPr lang="ko-KR" altLang="en-US" b="0" i="0" dirty="0">
                <a:solidFill>
                  <a:srgbClr val="2D2F31"/>
                </a:solidFill>
                <a:effectLst/>
                <a:latin typeface="Udemy Sans"/>
              </a:rPr>
              <a:t>지원 플랜</a:t>
            </a:r>
            <a:r>
              <a:rPr lang="en-US" altLang="ko-KR" b="0" i="0" dirty="0">
                <a:solidFill>
                  <a:srgbClr val="2D2F31"/>
                </a:solidFill>
                <a:effectLst/>
                <a:latin typeface="Udemy Sans"/>
              </a:rPr>
              <a:t>(Support Plan) (</a:t>
            </a:r>
            <a:r>
              <a:rPr lang="ko-KR" altLang="en-US" b="0" i="0" dirty="0">
                <a:solidFill>
                  <a:srgbClr val="2D2F31"/>
                </a:solidFill>
                <a:effectLst/>
                <a:latin typeface="Udemy Sans"/>
              </a:rPr>
              <a:t>무료</a:t>
            </a:r>
            <a:r>
              <a:rPr lang="en-US" altLang="ko-KR" b="0" i="0" dirty="0">
                <a:solidFill>
                  <a:srgbClr val="2D2F31"/>
                </a:solidFill>
                <a:effectLst/>
                <a:latin typeface="Udemy Sans"/>
              </a:rPr>
              <a:t>) </a:t>
            </a:r>
            <a:r>
              <a:rPr lang="ko-KR" altLang="en-US" b="0" i="0" dirty="0">
                <a:solidFill>
                  <a:srgbClr val="2D2F31"/>
                </a:solidFill>
                <a:effectLst/>
                <a:latin typeface="Udemy Sans"/>
              </a:rPr>
              <a:t>선택하기</a:t>
            </a:r>
          </a:p>
          <a:p>
            <a:endParaRPr lang="en-US" altLang="ko-KR" dirty="0"/>
          </a:p>
          <a:p>
            <a:r>
              <a:rPr lang="ko-KR" altLang="en-US" dirty="0"/>
              <a:t>활성화 후 확인 </a:t>
            </a:r>
            <a:r>
              <a:rPr lang="ko-KR" altLang="en-US" dirty="0" err="1"/>
              <a:t>이매일</a:t>
            </a:r>
            <a:r>
              <a:rPr lang="ko-KR" altLang="en-US" dirty="0"/>
              <a:t> 수신</a:t>
            </a:r>
          </a:p>
        </p:txBody>
      </p:sp>
    </p:spTree>
    <p:extLst>
      <p:ext uri="{BB962C8B-B14F-4D97-AF65-F5344CB8AC3E}">
        <p14:creationId xmlns:p14="http://schemas.microsoft.com/office/powerpoint/2010/main" val="1423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kumimoji="0" lang="ko-KR" altLang="ko-KR" sz="3200" b="0" i="0" u="none" strike="noStrike" cap="none" normalizeH="0" baseline="0" dirty="0">
                <a:ln>
                  <a:noFill/>
                </a:ln>
                <a:solidFill>
                  <a:schemeClr val="tx1"/>
                </a:solidFill>
                <a:effectLst/>
                <a:latin typeface="Arial" panose="020B0604020202020204" pitchFamily="34" charset="0"/>
              </a:rPr>
              <a:t>AWS </a:t>
            </a:r>
            <a:r>
              <a:rPr kumimoji="0" lang="ko-KR" altLang="ko-KR" sz="3200" b="0" i="0" u="none" strike="noStrike" cap="none" normalizeH="0" baseline="0" dirty="0" err="1">
                <a:ln>
                  <a:noFill/>
                </a:ln>
                <a:solidFill>
                  <a:schemeClr val="tx1"/>
                </a:solidFill>
                <a:effectLst/>
                <a:latin typeface="Arial" panose="020B0604020202020204" pitchFamily="34" charset="0"/>
              </a:rPr>
              <a:t>Support팀</a:t>
            </a:r>
            <a:r>
              <a:rPr kumimoji="0" lang="ko-KR" altLang="ko-KR" sz="3200" b="0" i="0" u="none" strike="noStrike" cap="none" normalizeH="0" baseline="0" dirty="0">
                <a:ln>
                  <a:noFill/>
                </a:ln>
                <a:solidFill>
                  <a:schemeClr val="tx1"/>
                </a:solidFill>
                <a:effectLst/>
                <a:latin typeface="Arial" panose="020B0604020202020204" pitchFamily="34" charset="0"/>
              </a:rPr>
              <a:t> 문의</a:t>
            </a:r>
            <a:endParaRPr lang="ko-KR" altLang="en-US" dirty="0"/>
          </a:p>
        </p:txBody>
      </p:sp>
      <p:sp>
        <p:nvSpPr>
          <p:cNvPr id="5" name="내용 개체 틀 4"/>
          <p:cNvSpPr>
            <a:spLocks noGrp="1"/>
          </p:cNvSpPr>
          <p:nvPr>
            <p:ph sz="quarter" idx="10"/>
          </p:nvPr>
        </p:nvSpPr>
        <p:spPr/>
        <p:txBody>
          <a:bodyPr/>
          <a:lstStyle/>
          <a:p>
            <a:pPr algn="l"/>
            <a:r>
              <a:rPr kumimoji="0" lang="ko-KR" altLang="ko-KR" sz="2800" b="0" i="0" u="none" strike="noStrike" cap="none" normalizeH="0" baseline="0" dirty="0">
                <a:ln>
                  <a:noFill/>
                </a:ln>
                <a:solidFill>
                  <a:srgbClr val="2D2F31"/>
                </a:solidFill>
                <a:effectLst/>
                <a:latin typeface="Arial" panose="020B0604020202020204" pitchFamily="34" charset="0"/>
                <a:ea typeface="Udemy Sans"/>
              </a:rPr>
              <a:t>우측 상단에 지원 &gt; 지원 센터 클릭</a:t>
            </a:r>
            <a:endParaRPr kumimoji="0" lang="en-US" altLang="ko-KR" sz="2800" b="0" i="0" u="none" strike="noStrike" cap="none" normalizeH="0" baseline="0" dirty="0">
              <a:ln>
                <a:noFill/>
              </a:ln>
              <a:solidFill>
                <a:srgbClr val="2D2F31"/>
              </a:solidFill>
              <a:effectLst/>
              <a:latin typeface="Arial" panose="020B0604020202020204" pitchFamily="34" charset="0"/>
              <a:ea typeface="Udemy Sans"/>
            </a:endParaRPr>
          </a:p>
          <a:p>
            <a:pPr lvl="1"/>
            <a:r>
              <a:rPr lang="en-US" altLang="ko-KR" b="0" i="0" dirty="0">
                <a:solidFill>
                  <a:srgbClr val="5624D0"/>
                </a:solidFill>
                <a:effectLst/>
                <a:latin typeface="Udemy Sans"/>
                <a:hlinkClick r:id="rId2"/>
              </a:rPr>
              <a:t>https://aws.amazon.com/premiumsupport/knowledge-center/create-and-activate-aws-account/</a:t>
            </a:r>
            <a:endParaRPr lang="ko-KR" altLang="en-US" dirty="0"/>
          </a:p>
        </p:txBody>
      </p:sp>
      <p:sp>
        <p:nvSpPr>
          <p:cNvPr id="7" name="AutoShape 4">
            <a:extLst>
              <a:ext uri="{FF2B5EF4-FFF2-40B4-BE49-F238E27FC236}">
                <a16:creationId xmlns:a16="http://schemas.microsoft.com/office/drawing/2014/main" id="{267AED0D-0030-2725-B2D6-1E343CD41E45}"/>
              </a:ext>
            </a:extLst>
          </p:cNvPr>
          <p:cNvSpPr>
            <a:spLocks noChangeAspect="1" noChangeArrowheads="1"/>
          </p:cNvSpPr>
          <p:nvPr/>
        </p:nvSpPr>
        <p:spPr bwMode="auto">
          <a:xfrm>
            <a:off x="1270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630507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kumimoji="0" lang="ko-KR" altLang="ko-KR" sz="3200" b="0" i="0" u="none" strike="noStrike" cap="none" normalizeH="0" baseline="0" dirty="0">
                <a:ln>
                  <a:noFill/>
                </a:ln>
                <a:solidFill>
                  <a:schemeClr val="tx1"/>
                </a:solidFill>
                <a:effectLst/>
                <a:latin typeface="Arial" panose="020B0604020202020204" pitchFamily="34" charset="0"/>
              </a:rPr>
              <a:t>AWS </a:t>
            </a:r>
            <a:r>
              <a:rPr lang="en-US" altLang="ko-KR" dirty="0">
                <a:solidFill>
                  <a:schemeClr val="tx1"/>
                </a:solidFill>
                <a:latin typeface="Arial" panose="020B0604020202020204" pitchFamily="34" charset="0"/>
              </a:rPr>
              <a:t>Billing</a:t>
            </a:r>
            <a:r>
              <a:rPr lang="ko-KR" altLang="en-US" dirty="0">
                <a:solidFill>
                  <a:schemeClr val="tx1"/>
                </a:solidFill>
                <a:latin typeface="Arial" panose="020B0604020202020204" pitchFamily="34" charset="0"/>
              </a:rPr>
              <a:t> </a:t>
            </a:r>
            <a:r>
              <a:rPr lang="en-US" altLang="ko-KR" dirty="0">
                <a:solidFill>
                  <a:schemeClr val="tx1"/>
                </a:solidFill>
                <a:latin typeface="Arial" panose="020B0604020202020204" pitchFamily="34" charset="0"/>
              </a:rPr>
              <a:t>Alarm/Alert</a:t>
            </a:r>
            <a:endParaRPr lang="ko-KR" altLang="en-US" dirty="0"/>
          </a:p>
        </p:txBody>
      </p:sp>
      <p:sp>
        <p:nvSpPr>
          <p:cNvPr id="5" name="내용 개체 틀 4"/>
          <p:cNvSpPr>
            <a:spLocks noGrp="1"/>
          </p:cNvSpPr>
          <p:nvPr>
            <p:ph sz="quarter" idx="10"/>
          </p:nvPr>
        </p:nvSpPr>
        <p:spPr>
          <a:xfrm>
            <a:off x="539496" y="1435608"/>
            <a:ext cx="9904984" cy="5860738"/>
          </a:xfrm>
        </p:spPr>
        <p:txBody>
          <a:bodyPr>
            <a:normAutofit fontScale="25000" lnSpcReduction="20000"/>
          </a:bodyPr>
          <a:lstStyle/>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In the Billing &amp; Cost Management dashboard, select "Preferences" from the left-hand menu.</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Scroll down to the "Billing Alerts" section and click on "Receive Billing Alerts."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Choose the type of alerts you want to receive (e.g., Free Tier Usage, Total Spending, etc.).</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Define your billing thresholds. You can set different thresholds for various services or regions.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Specify the notification method (e.g., email, SNS topic, etc.) and recipients for the alerts.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4. **Save Your Alert Configuration**: After configuring your billing alerts, make sure to save your changes.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5. **Review and Confirm**: Double-check your alert settings to ensure they match your requirements. Once you're satisfied, confirm your selections.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6. **Test Your Alerts (Optional)**: You might want to perform a test by intentionally exceeding your billing threshold to ensure that the alerts are working as expected.</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7. **Monitor and Adjust**: Regularly monitor your AWS usage and billing to ensure that your alerts are appropriately configured. Adjust your alert thresholds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Setting up billing alerts helps you stay informed about your AWS spending and can prevent unexpected expenses. It's a proactive step toward managing your AWS costs effectively.</a:t>
            </a:r>
            <a:endParaRPr lang="ko-KR" altLang="en-US" sz="8000" dirty="0"/>
          </a:p>
        </p:txBody>
      </p:sp>
      <p:sp>
        <p:nvSpPr>
          <p:cNvPr id="7" name="AutoShape 4">
            <a:extLst>
              <a:ext uri="{FF2B5EF4-FFF2-40B4-BE49-F238E27FC236}">
                <a16:creationId xmlns:a16="http://schemas.microsoft.com/office/drawing/2014/main" id="{267AED0D-0030-2725-B2D6-1E343CD41E45}"/>
              </a:ext>
            </a:extLst>
          </p:cNvPr>
          <p:cNvSpPr>
            <a:spLocks noChangeAspect="1" noChangeArrowheads="1"/>
          </p:cNvSpPr>
          <p:nvPr/>
        </p:nvSpPr>
        <p:spPr bwMode="auto">
          <a:xfrm>
            <a:off x="1270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4165924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
        <p:nvSpPr>
          <p:cNvPr id="2" name="TextBox 1">
            <a:extLst>
              <a:ext uri="{FF2B5EF4-FFF2-40B4-BE49-F238E27FC236}">
                <a16:creationId xmlns:a16="http://schemas.microsoft.com/office/drawing/2014/main" id="{1C3CDEE3-376D-1091-B353-6A0499C8F89B}"/>
              </a:ext>
            </a:extLst>
          </p:cNvPr>
          <p:cNvSpPr txBox="1"/>
          <p:nvPr/>
        </p:nvSpPr>
        <p:spPr>
          <a:xfrm>
            <a:off x="3374796" y="452487"/>
            <a:ext cx="4204355" cy="584775"/>
          </a:xfrm>
          <a:prstGeom prst="rect">
            <a:avLst/>
          </a:prstGeom>
          <a:noFill/>
        </p:spPr>
        <p:txBody>
          <a:bodyPr wrap="square" rtlCol="0">
            <a:spAutoFit/>
          </a:bodyPr>
          <a:lstStyle/>
          <a:p>
            <a:r>
              <a:rPr lang="en-US" altLang="ko-KR" sz="3200" dirty="0"/>
              <a:t>AWS Architect</a:t>
            </a:r>
            <a:endParaRPr lang="ko-KR" altLang="en-US" sz="3200" dirty="0"/>
          </a:p>
        </p:txBody>
      </p:sp>
    </p:spTree>
    <p:extLst>
      <p:ext uri="{BB962C8B-B14F-4D97-AF65-F5344CB8AC3E}">
        <p14:creationId xmlns:p14="http://schemas.microsoft.com/office/powerpoint/2010/main" val="211958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46D178C-183A-C31E-0156-AA04AEBB7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058" y="-520861"/>
            <a:ext cx="5833641" cy="8831483"/>
          </a:xfrm>
          <a:prstGeom prst="rect">
            <a:avLst/>
          </a:prstGeom>
        </p:spPr>
      </p:pic>
    </p:spTree>
    <p:extLst>
      <p:ext uri="{BB962C8B-B14F-4D97-AF65-F5344CB8AC3E}">
        <p14:creationId xmlns:p14="http://schemas.microsoft.com/office/powerpoint/2010/main" val="178932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생성</a:t>
            </a: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331851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endParaRPr sz="4400">
              <a:solidFill>
                <a:schemeClr val="accent1">
                  <a:lumMod val="75000"/>
                </a:schemeClr>
              </a:solidFill>
              <a:latin typeface="Corbel" panose="020B0503020204020204" pitchFamily="34" charset="0"/>
            </a:endParaRPr>
          </a:p>
        </p:txBody>
      </p:sp>
      <p:sp>
        <p:nvSpPr>
          <p:cNvPr id="3" name="object 3"/>
          <p:cNvSpPr/>
          <p:nvPr/>
        </p:nvSpPr>
        <p:spPr>
          <a:xfrm>
            <a:off x="284257" y="223380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7" y="260464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7" y="297548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284257" y="334632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284257" y="371716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284257" y="4088003"/>
            <a:ext cx="266700" cy="2667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284257" y="446900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txBox="1"/>
          <p:nvPr/>
        </p:nvSpPr>
        <p:spPr>
          <a:xfrm>
            <a:off x="266700" y="1460500"/>
            <a:ext cx="11265535" cy="3298339"/>
          </a:xfrm>
          <a:prstGeom prst="rect">
            <a:avLst/>
          </a:prstGeom>
        </p:spPr>
        <p:txBody>
          <a:bodyPr vert="horz" wrap="square" lIns="0" tIns="12700" rIns="0" bIns="0" rtlCol="0">
            <a:spAutoFit/>
          </a:bodyPr>
          <a:lstStyle/>
          <a:p>
            <a:pPr marL="12700">
              <a:lnSpc>
                <a:spcPts val="2470"/>
              </a:lnSpc>
              <a:spcBef>
                <a:spcPts val="100"/>
              </a:spcBef>
            </a:pPr>
            <a:r>
              <a:rPr sz="2100" dirty="0">
                <a:solidFill>
                  <a:schemeClr val="accent1">
                    <a:lumMod val="75000"/>
                  </a:schemeClr>
                </a:solidFill>
                <a:latin typeface="Corbel" panose="020B0503020204020204" pitchFamily="34" charset="0"/>
                <a:cs typeface="Arial"/>
              </a:rPr>
              <a:t>Amazon </a:t>
            </a:r>
            <a:r>
              <a:rPr sz="2100" spc="-5" dirty="0">
                <a:solidFill>
                  <a:schemeClr val="accent1">
                    <a:lumMod val="75000"/>
                  </a:schemeClr>
                </a:solidFill>
                <a:latin typeface="Corbel" panose="020B0503020204020204" pitchFamily="34" charset="0"/>
                <a:cs typeface="Arial"/>
              </a:rPr>
              <a:t>Elastic Compute </a:t>
            </a:r>
            <a:r>
              <a:rPr sz="2100" dirty="0">
                <a:solidFill>
                  <a:schemeClr val="accent1">
                    <a:lumMod val="75000"/>
                  </a:schemeClr>
                </a:solidFill>
                <a:latin typeface="Corbel" panose="020B0503020204020204" pitchFamily="34" charset="0"/>
                <a:cs typeface="Arial"/>
              </a:rPr>
              <a:t>Cloud (EC2) </a:t>
            </a:r>
            <a:r>
              <a:rPr sz="2100" spc="-10" dirty="0">
                <a:solidFill>
                  <a:schemeClr val="accent1">
                    <a:lumMod val="75000"/>
                  </a:schemeClr>
                </a:solidFill>
                <a:latin typeface="Corbel" panose="020B0503020204020204" pitchFamily="34" charset="0"/>
                <a:cs typeface="Arial"/>
              </a:rPr>
              <a:t>offers </a:t>
            </a:r>
            <a:r>
              <a:rPr sz="2200" b="1" spc="-5" dirty="0">
                <a:solidFill>
                  <a:schemeClr val="accent1">
                    <a:lumMod val="75000"/>
                  </a:schemeClr>
                </a:solidFill>
                <a:latin typeface="Corbel" panose="020B0503020204020204" pitchFamily="34" charset="0"/>
                <a:cs typeface="Arial"/>
              </a:rPr>
              <a:t>virtual computing environments </a:t>
            </a:r>
            <a:r>
              <a:rPr sz="2100" dirty="0">
                <a:solidFill>
                  <a:schemeClr val="accent1">
                    <a:lumMod val="75000"/>
                  </a:schemeClr>
                </a:solidFill>
                <a:latin typeface="Corbel" panose="020B0503020204020204" pitchFamily="34" charset="0"/>
                <a:cs typeface="Arial"/>
              </a:rPr>
              <a:t>, known</a:t>
            </a:r>
            <a:r>
              <a:rPr sz="2100" spc="40"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as</a:t>
            </a:r>
            <a:endParaRPr sz="2100">
              <a:solidFill>
                <a:schemeClr val="accent1">
                  <a:lumMod val="75000"/>
                </a:schemeClr>
              </a:solidFill>
              <a:latin typeface="Corbel" panose="020B0503020204020204" pitchFamily="34" charset="0"/>
              <a:cs typeface="Arial"/>
            </a:endParaRPr>
          </a:p>
          <a:p>
            <a:pPr marL="12700">
              <a:lnSpc>
                <a:spcPts val="2350"/>
              </a:lnSpc>
            </a:pPr>
            <a:r>
              <a:rPr sz="2100" b="1"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you can launch and manage </a:t>
            </a:r>
            <a:r>
              <a:rPr sz="2100" spc="-5" dirty="0">
                <a:solidFill>
                  <a:schemeClr val="accent1">
                    <a:lumMod val="75000"/>
                  </a:schemeClr>
                </a:solidFill>
                <a:latin typeface="Corbel" panose="020B0503020204020204" pitchFamily="34" charset="0"/>
                <a:cs typeface="Arial"/>
              </a:rPr>
              <a:t>with </a:t>
            </a:r>
            <a:r>
              <a:rPr sz="2100" dirty="0">
                <a:solidFill>
                  <a:schemeClr val="accent1">
                    <a:lumMod val="75000"/>
                  </a:schemeClr>
                </a:solidFill>
                <a:latin typeface="Corbel" panose="020B0503020204020204" pitchFamily="34" charset="0"/>
                <a:cs typeface="Arial"/>
              </a:rPr>
              <a:t>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clicks of a mouse or 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lines of</a:t>
            </a:r>
            <a:r>
              <a:rPr sz="2100" spc="-35"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code.</a:t>
            </a:r>
            <a:endParaRPr sz="2100">
              <a:solidFill>
                <a:schemeClr val="accent1">
                  <a:lumMod val="75000"/>
                </a:schemeClr>
              </a:solidFill>
              <a:latin typeface="Corbel" panose="020B0503020204020204" pitchFamily="34" charset="0"/>
              <a:cs typeface="Arial"/>
            </a:endParaRPr>
          </a:p>
          <a:p>
            <a:pPr marL="469900">
              <a:lnSpc>
                <a:spcPct val="100000"/>
              </a:lnSpc>
              <a:spcBef>
                <a:spcPts val="680"/>
              </a:spcBef>
            </a:pPr>
            <a:r>
              <a:rPr sz="2000" dirty="0">
                <a:solidFill>
                  <a:schemeClr val="accent1">
                    <a:lumMod val="75000"/>
                  </a:schemeClr>
                </a:solidFill>
                <a:latin typeface="Corbel" panose="020B0503020204020204" pitchFamily="34" charset="0"/>
                <a:cs typeface="Arial"/>
              </a:rPr>
              <a:t>Most server </a:t>
            </a:r>
            <a:r>
              <a:rPr sz="2000" spc="-5" dirty="0">
                <a:solidFill>
                  <a:schemeClr val="accent1">
                    <a:lumMod val="75000"/>
                  </a:schemeClr>
                </a:solidFill>
                <a:latin typeface="Corbel" panose="020B0503020204020204" pitchFamily="34" charset="0"/>
                <a:cs typeface="Arial"/>
              </a:rPr>
              <a:t>operating systems </a:t>
            </a:r>
            <a:r>
              <a:rPr sz="2000" dirty="0">
                <a:solidFill>
                  <a:schemeClr val="accent1">
                    <a:lumMod val="75000"/>
                  </a:schemeClr>
                </a:solidFill>
                <a:latin typeface="Corbel" panose="020B0503020204020204" pitchFamily="34" charset="0"/>
                <a:cs typeface="Arial"/>
              </a:rPr>
              <a:t>are</a:t>
            </a:r>
            <a:r>
              <a:rPr sz="2000" spc="-5" dirty="0">
                <a:solidFill>
                  <a:schemeClr val="accent1">
                    <a:lumMod val="75000"/>
                  </a:schemeClr>
                </a:solidFill>
                <a:latin typeface="Corbel" panose="020B0503020204020204" pitchFamily="34" charset="0"/>
                <a:cs typeface="Arial"/>
              </a:rPr>
              <a:t> supported.</a:t>
            </a:r>
            <a:endParaRPr sz="2000">
              <a:solidFill>
                <a:schemeClr val="accent1">
                  <a:lumMod val="75000"/>
                </a:schemeClr>
              </a:solidFill>
              <a:latin typeface="Corbel" panose="020B0503020204020204" pitchFamily="34" charset="0"/>
              <a:cs typeface="Arial"/>
            </a:endParaRPr>
          </a:p>
          <a:p>
            <a:pPr marL="469900" marR="1158875">
              <a:lnSpc>
                <a:spcPts val="3000"/>
              </a:lnSpc>
              <a:spcBef>
                <a:spcPts val="100"/>
              </a:spcBef>
            </a:pPr>
            <a:r>
              <a:rPr sz="2000" spc="-5" dirty="0">
                <a:solidFill>
                  <a:schemeClr val="accent1">
                    <a:lumMod val="75000"/>
                  </a:schemeClr>
                </a:solidFill>
                <a:latin typeface="Corbel" panose="020B0503020204020204" pitchFamily="34" charset="0"/>
                <a:cs typeface="Arial"/>
              </a:rPr>
              <a:t>Create, </a:t>
            </a:r>
            <a:r>
              <a:rPr sz="2000" dirty="0">
                <a:solidFill>
                  <a:schemeClr val="accent1">
                    <a:lumMod val="75000"/>
                  </a:schemeClr>
                </a:solidFill>
                <a:latin typeface="Corbel" panose="020B0503020204020204" pitchFamily="34" charset="0"/>
                <a:cs typeface="Arial"/>
              </a:rPr>
              <a:t>save, and reuse your own server images as Amazon Machine </a:t>
            </a:r>
            <a:r>
              <a:rPr sz="2000" spc="-5" dirty="0">
                <a:solidFill>
                  <a:schemeClr val="accent1">
                    <a:lumMod val="75000"/>
                  </a:schemeClr>
                </a:solidFill>
                <a:latin typeface="Corbel" panose="020B0503020204020204" pitchFamily="34" charset="0"/>
                <a:cs typeface="Arial"/>
              </a:rPr>
              <a:t>Images</a:t>
            </a:r>
            <a:r>
              <a:rPr sz="2000" spc="-15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(AMIs).  </a:t>
            </a:r>
            <a:r>
              <a:rPr sz="2000" dirty="0">
                <a:solidFill>
                  <a:schemeClr val="accent1">
                    <a:lumMod val="75000"/>
                  </a:schemeClr>
                </a:solidFill>
                <a:latin typeface="Corbel" panose="020B0503020204020204" pitchFamily="34" charset="0"/>
                <a:cs typeface="Arial"/>
              </a:rPr>
              <a:t>Add more </a:t>
            </a:r>
            <a:r>
              <a:rPr sz="2000" spc="-5" dirty="0">
                <a:solidFill>
                  <a:schemeClr val="accent1">
                    <a:lumMod val="75000"/>
                  </a:schemeClr>
                </a:solidFill>
                <a:latin typeface="Corbel" panose="020B0503020204020204" pitchFamily="34" charset="0"/>
                <a:cs typeface="Arial"/>
              </a:rPr>
              <a:t>instances </a:t>
            </a:r>
            <a:r>
              <a:rPr sz="2000" dirty="0">
                <a:solidFill>
                  <a:schemeClr val="accent1">
                    <a:lumMod val="75000"/>
                  </a:schemeClr>
                </a:solidFill>
                <a:latin typeface="Corbel" panose="020B0503020204020204" pitchFamily="34" charset="0"/>
                <a:cs typeface="Arial"/>
              </a:rPr>
              <a:t>when you need </a:t>
            </a:r>
            <a:r>
              <a:rPr sz="2000" spc="-5" dirty="0">
                <a:solidFill>
                  <a:schemeClr val="accent1">
                    <a:lumMod val="75000"/>
                  </a:schemeClr>
                </a:solidFill>
                <a:latin typeface="Corbel" panose="020B0503020204020204" pitchFamily="34" charset="0"/>
                <a:cs typeface="Arial"/>
              </a:rPr>
              <a:t>them; terminate </a:t>
            </a:r>
            <a:r>
              <a:rPr sz="2000" dirty="0">
                <a:solidFill>
                  <a:schemeClr val="accent1">
                    <a:lumMod val="75000"/>
                  </a:schemeClr>
                </a:solidFill>
                <a:latin typeface="Corbel" panose="020B0503020204020204" pitchFamily="34" charset="0"/>
                <a:cs typeface="Arial"/>
              </a:rPr>
              <a:t>when you do not</a:t>
            </a:r>
            <a:endParaRPr sz="2000">
              <a:solidFill>
                <a:schemeClr val="accent1">
                  <a:lumMod val="75000"/>
                </a:schemeClr>
              </a:solidFill>
              <a:latin typeface="Corbel" panose="020B0503020204020204" pitchFamily="34" charset="0"/>
              <a:cs typeface="Arial"/>
            </a:endParaRPr>
          </a:p>
          <a:p>
            <a:pPr marL="469900">
              <a:lnSpc>
                <a:spcPct val="100000"/>
              </a:lnSpc>
              <a:spcBef>
                <a:spcPts val="300"/>
              </a:spcBef>
            </a:pPr>
            <a:r>
              <a:rPr sz="2000" dirty="0">
                <a:solidFill>
                  <a:schemeClr val="accent1">
                    <a:lumMod val="75000"/>
                  </a:schemeClr>
                </a:solidFill>
                <a:latin typeface="Corbel" panose="020B0503020204020204" pitchFamily="34" charset="0"/>
                <a:cs typeface="Arial"/>
              </a:rPr>
              <a:t>Launch one </a:t>
            </a:r>
            <a:r>
              <a:rPr sz="2000" spc="-5" dirty="0">
                <a:solidFill>
                  <a:schemeClr val="accent1">
                    <a:lumMod val="75000"/>
                  </a:schemeClr>
                </a:solidFill>
                <a:latin typeface="Corbel" panose="020B0503020204020204" pitchFamily="34" charset="0"/>
                <a:cs typeface="Arial"/>
              </a:rPr>
              <a:t>instance </a:t>
            </a:r>
            <a:r>
              <a:rPr sz="2000" dirty="0">
                <a:solidFill>
                  <a:schemeClr val="accent1">
                    <a:lumMod val="75000"/>
                  </a:schemeClr>
                </a:solidFill>
                <a:latin typeface="Corbel" panose="020B0503020204020204" pitchFamily="34" charset="0"/>
                <a:cs typeface="Arial"/>
              </a:rPr>
              <a:t>at a </a:t>
            </a:r>
            <a:r>
              <a:rPr sz="2000" spc="-5" dirty="0">
                <a:solidFill>
                  <a:schemeClr val="accent1">
                    <a:lumMod val="75000"/>
                  </a:schemeClr>
                </a:solidFill>
                <a:latin typeface="Corbel" panose="020B0503020204020204" pitchFamily="34" charset="0"/>
                <a:cs typeface="Arial"/>
              </a:rPr>
              <a:t>time </a:t>
            </a:r>
            <a:r>
              <a:rPr sz="2000" dirty="0">
                <a:solidFill>
                  <a:schemeClr val="accent1">
                    <a:lumMod val="75000"/>
                  </a:schemeClr>
                </a:solidFill>
                <a:latin typeface="Corbel" panose="020B0503020204020204" pitchFamily="34" charset="0"/>
                <a:cs typeface="Arial"/>
              </a:rPr>
              <a:t>or launch a whole</a:t>
            </a:r>
            <a:r>
              <a:rPr sz="2000" spc="-5" dirty="0">
                <a:solidFill>
                  <a:schemeClr val="accent1">
                    <a:lumMod val="75000"/>
                  </a:schemeClr>
                </a:solidFill>
                <a:latin typeface="Corbel" panose="020B0503020204020204" pitchFamily="34" charset="0"/>
                <a:cs typeface="Arial"/>
              </a:rPr>
              <a:t> fleet.</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000" dirty="0">
                <a:solidFill>
                  <a:schemeClr val="accent1">
                    <a:lumMod val="75000"/>
                  </a:schemeClr>
                </a:solidFill>
                <a:latin typeface="Corbel" panose="020B0503020204020204" pitchFamily="34" charset="0"/>
                <a:cs typeface="Arial"/>
              </a:rPr>
              <a:t>CPU, </a:t>
            </a:r>
            <a:r>
              <a:rPr sz="2000" spc="-25" dirty="0">
                <a:solidFill>
                  <a:schemeClr val="accent1">
                    <a:lumMod val="75000"/>
                  </a:schemeClr>
                </a:solidFill>
                <a:latin typeface="Corbel" panose="020B0503020204020204" pitchFamily="34" charset="0"/>
                <a:cs typeface="Arial"/>
              </a:rPr>
              <a:t>memory, </a:t>
            </a:r>
            <a:r>
              <a:rPr sz="2000" spc="-5" dirty="0">
                <a:solidFill>
                  <a:schemeClr val="accent1">
                    <a:lumMod val="75000"/>
                  </a:schemeClr>
                </a:solidFill>
                <a:latin typeface="Corbel" panose="020B0503020204020204" pitchFamily="34" charset="0"/>
                <a:cs typeface="Arial"/>
              </a:rPr>
              <a:t>storage, networking, </a:t>
            </a:r>
            <a:r>
              <a:rPr sz="2000" dirty="0">
                <a:solidFill>
                  <a:schemeClr val="accent1">
                    <a:lumMod val="75000"/>
                  </a:schemeClr>
                </a:solidFill>
                <a:latin typeface="Corbel" panose="020B0503020204020204" pitchFamily="34" charset="0"/>
                <a:cs typeface="Arial"/>
              </a:rPr>
              <a:t>graphics, and general purpose </a:t>
            </a:r>
            <a:r>
              <a:rPr sz="2000" spc="-5" dirty="0">
                <a:solidFill>
                  <a:schemeClr val="accent1">
                    <a:lumMod val="75000"/>
                  </a:schemeClr>
                </a:solidFill>
                <a:latin typeface="Corbel" panose="020B0503020204020204" pitchFamily="34" charset="0"/>
                <a:cs typeface="Arial"/>
              </a:rPr>
              <a:t>instance types </a:t>
            </a:r>
            <a:r>
              <a:rPr sz="2000" dirty="0">
                <a:solidFill>
                  <a:schemeClr val="accent1">
                    <a:lumMod val="75000"/>
                  </a:schemeClr>
                </a:solidFill>
                <a:latin typeface="Corbel" panose="020B0503020204020204" pitchFamily="34" charset="0"/>
                <a:cs typeface="Arial"/>
              </a:rPr>
              <a:t>are</a:t>
            </a:r>
            <a:r>
              <a:rPr sz="2000" spc="75"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available.</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100" dirty="0">
                <a:solidFill>
                  <a:schemeClr val="accent1">
                    <a:lumMod val="75000"/>
                  </a:schemeClr>
                </a:solidFill>
                <a:latin typeface="Corbel" panose="020B0503020204020204" pitchFamily="34" charset="0"/>
                <a:cs typeface="Arial"/>
              </a:rPr>
              <a:t>Amazon EC2 </a:t>
            </a:r>
            <a:r>
              <a:rPr sz="2100"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in Amazon VPC now </a:t>
            </a:r>
            <a:r>
              <a:rPr sz="2100" spc="-10" dirty="0">
                <a:solidFill>
                  <a:schemeClr val="accent1">
                    <a:lumMod val="75000"/>
                  </a:schemeClr>
                </a:solidFill>
                <a:latin typeface="Corbel" panose="020B0503020204020204" pitchFamily="34" charset="0"/>
                <a:cs typeface="Arial"/>
              </a:rPr>
              <a:t>offer </a:t>
            </a:r>
            <a:r>
              <a:rPr sz="2100" spc="-5" dirty="0">
                <a:solidFill>
                  <a:schemeClr val="accent1">
                    <a:lumMod val="75000"/>
                  </a:schemeClr>
                </a:solidFill>
                <a:latin typeface="Corbel" panose="020B0503020204020204" pitchFamily="34" charset="0"/>
                <a:cs typeface="Arial"/>
              </a:rPr>
              <a:t>native </a:t>
            </a:r>
            <a:r>
              <a:rPr sz="2100" dirty="0">
                <a:solidFill>
                  <a:schemeClr val="accent1">
                    <a:lumMod val="75000"/>
                  </a:schemeClr>
                </a:solidFill>
                <a:latin typeface="Corbel" panose="020B0503020204020204" pitchFamily="34" charset="0"/>
                <a:cs typeface="Arial"/>
              </a:rPr>
              <a:t>support </a:t>
            </a:r>
            <a:r>
              <a:rPr sz="2100" spc="-5" dirty="0">
                <a:solidFill>
                  <a:schemeClr val="accent1">
                    <a:lumMod val="75000"/>
                  </a:schemeClr>
                </a:solidFill>
                <a:latin typeface="Corbel" panose="020B0503020204020204" pitchFamily="34" charset="0"/>
                <a:cs typeface="Arial"/>
              </a:rPr>
              <a:t>for the IPv6</a:t>
            </a:r>
            <a:r>
              <a:rPr sz="2100" spc="-80" dirty="0">
                <a:solidFill>
                  <a:schemeClr val="accent1">
                    <a:lumMod val="75000"/>
                  </a:schemeClr>
                </a:solidFill>
                <a:latin typeface="Corbel" panose="020B0503020204020204" pitchFamily="34" charset="0"/>
                <a:cs typeface="Arial"/>
              </a:rPr>
              <a:t> </a:t>
            </a:r>
            <a:r>
              <a:rPr sz="2100" spc="-5" dirty="0">
                <a:solidFill>
                  <a:schemeClr val="accent1">
                    <a:lumMod val="75000"/>
                  </a:schemeClr>
                </a:solidFill>
                <a:latin typeface="Corbel" panose="020B0503020204020204" pitchFamily="34" charset="0"/>
                <a:cs typeface="Arial"/>
              </a:rPr>
              <a:t>protocol.</a:t>
            </a:r>
            <a:endParaRPr sz="2100">
              <a:solidFill>
                <a:schemeClr val="accent1">
                  <a:lumMod val="75000"/>
                </a:schemeClr>
              </a:solidFill>
              <a:latin typeface="Corbel" panose="020B0503020204020204" pitchFamily="34" charset="0"/>
              <a:cs typeface="Arial"/>
            </a:endParaRPr>
          </a:p>
          <a:p>
            <a:pPr marL="469900">
              <a:lnSpc>
                <a:spcPct val="100000"/>
              </a:lnSpc>
              <a:spcBef>
                <a:spcPts val="480"/>
              </a:spcBef>
            </a:pPr>
            <a:r>
              <a:rPr sz="2000" dirty="0">
                <a:solidFill>
                  <a:schemeClr val="accent1">
                    <a:lumMod val="75000"/>
                  </a:schemeClr>
                </a:solidFill>
                <a:latin typeface="Corbel" panose="020B0503020204020204" pitchFamily="34" charset="0"/>
                <a:cs typeface="Arial"/>
              </a:rPr>
              <a:t>Use </a:t>
            </a:r>
            <a:r>
              <a:rPr sz="2000" spc="-5" dirty="0">
                <a:solidFill>
                  <a:schemeClr val="accent1">
                    <a:lumMod val="75000"/>
                  </a:schemeClr>
                </a:solidFill>
                <a:latin typeface="Corbel" panose="020B0503020204020204" pitchFamily="34" charset="0"/>
                <a:cs typeface="Arial"/>
              </a:rPr>
              <a:t>security </a:t>
            </a:r>
            <a:r>
              <a:rPr sz="2000" dirty="0">
                <a:solidFill>
                  <a:schemeClr val="accent1">
                    <a:lumMod val="75000"/>
                  </a:schemeClr>
                </a:solidFill>
                <a:latin typeface="Corbel" panose="020B0503020204020204" pitchFamily="34" charset="0"/>
                <a:cs typeface="Arial"/>
              </a:rPr>
              <a:t>groups </a:t>
            </a:r>
            <a:r>
              <a:rPr sz="2000" spc="-5" dirty="0">
                <a:solidFill>
                  <a:schemeClr val="accent1">
                    <a:lumMod val="75000"/>
                  </a:schemeClr>
                </a:solidFill>
                <a:latin typeface="Corbel" panose="020B0503020204020204" pitchFamily="34" charset="0"/>
                <a:cs typeface="Arial"/>
              </a:rPr>
              <a:t>to control </a:t>
            </a:r>
            <a:r>
              <a:rPr sz="2000" spc="-10" dirty="0">
                <a:solidFill>
                  <a:schemeClr val="accent1">
                    <a:lumMod val="75000"/>
                  </a:schemeClr>
                </a:solidFill>
                <a:latin typeface="Corbel" panose="020B0503020204020204" pitchFamily="34" charset="0"/>
                <a:cs typeface="Arial"/>
              </a:rPr>
              <a:t>traffic </a:t>
            </a:r>
            <a:r>
              <a:rPr sz="2000" spc="-5" dirty="0">
                <a:solidFill>
                  <a:schemeClr val="accent1">
                    <a:lumMod val="75000"/>
                  </a:schemeClr>
                </a:solidFill>
                <a:latin typeface="Corbel" panose="020B0503020204020204" pitchFamily="34" charset="0"/>
                <a:cs typeface="Arial"/>
              </a:rPr>
              <a:t>to </a:t>
            </a:r>
            <a:r>
              <a:rPr sz="2000" dirty="0">
                <a:solidFill>
                  <a:schemeClr val="accent1">
                    <a:lumMod val="75000"/>
                  </a:schemeClr>
                </a:solidFill>
                <a:latin typeface="Corbel" panose="020B0503020204020204" pitchFamily="34" charset="0"/>
                <a:cs typeface="Arial"/>
              </a:rPr>
              <a:t>and </a:t>
            </a:r>
            <a:r>
              <a:rPr sz="2000" spc="-5" dirty="0">
                <a:solidFill>
                  <a:schemeClr val="accent1">
                    <a:lumMod val="75000"/>
                  </a:schemeClr>
                </a:solidFill>
                <a:latin typeface="Corbel" panose="020B0503020204020204" pitchFamily="34" charset="0"/>
                <a:cs typeface="Arial"/>
              </a:rPr>
              <a:t>from</a:t>
            </a:r>
            <a:r>
              <a:rPr sz="2000" spc="15"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instances.</a:t>
            </a:r>
            <a:endParaRPr sz="2000">
              <a:solidFill>
                <a:schemeClr val="accent1">
                  <a:lumMod val="75000"/>
                </a:schemeClr>
              </a:solidFill>
              <a:latin typeface="Corbel" panose="020B0503020204020204" pitchFamily="34" charset="0"/>
              <a:cs typeface="Arial"/>
            </a:endParaRPr>
          </a:p>
        </p:txBody>
      </p:sp>
      <p:sp>
        <p:nvSpPr>
          <p:cNvPr id="11" name="object 11"/>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970982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2778760" cy="3870960"/>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Application</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15" dirty="0">
                <a:solidFill>
                  <a:schemeClr val="accent1">
                    <a:lumMod val="75000"/>
                  </a:schemeClr>
                </a:solidFill>
                <a:latin typeface="Corbel" panose="020B0503020204020204" pitchFamily="34" charset="0"/>
                <a:cs typeface="Arial"/>
              </a:rPr>
              <a:t>Web</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Database</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Game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Mail</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Media</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Catalog</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File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Computing</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Proxy</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1509231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4140494" cy="3465051"/>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RHEL</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CENTOS</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UBUNTU</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DEBIAN</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FEDORA</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AMAZON LINUX 2</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ORACLE LINUX</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MICROSOFT WINDOWS SERVERS</a:t>
            </a:r>
            <a:endParaRPr sz="2400" dirty="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4034404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322452"/>
            <a:ext cx="9185275" cy="614045"/>
          </a:xfrm>
          <a:prstGeom prst="rect">
            <a:avLst/>
          </a:prstGeom>
        </p:spPr>
        <p:txBody>
          <a:bodyPr vert="horz" wrap="square" lIns="0" tIns="13970" rIns="0" bIns="0" rtlCol="0">
            <a:spAutoFit/>
          </a:bodyPr>
          <a:lstStyle/>
          <a:p>
            <a:pPr marL="12700">
              <a:lnSpc>
                <a:spcPct val="100000"/>
              </a:lnSpc>
              <a:spcBef>
                <a:spcPts val="110"/>
              </a:spcBef>
            </a:pPr>
            <a:r>
              <a:rPr sz="3850" spc="5" dirty="0">
                <a:solidFill>
                  <a:schemeClr val="accent1">
                    <a:lumMod val="75000"/>
                  </a:schemeClr>
                </a:solidFill>
                <a:latin typeface="Corbel" panose="020B0503020204020204" pitchFamily="34" charset="0"/>
              </a:rPr>
              <a:t>Choosing </a:t>
            </a:r>
            <a:r>
              <a:rPr sz="3850" dirty="0">
                <a:solidFill>
                  <a:schemeClr val="accent1">
                    <a:lumMod val="75000"/>
                  </a:schemeClr>
                </a:solidFill>
                <a:latin typeface="Corbel" panose="020B0503020204020204" pitchFamily="34" charset="0"/>
              </a:rPr>
              <a:t>the </a:t>
            </a:r>
            <a:r>
              <a:rPr sz="3850" spc="5" dirty="0">
                <a:solidFill>
                  <a:schemeClr val="accent1">
                    <a:lumMod val="75000"/>
                  </a:schemeClr>
                </a:solidFill>
                <a:latin typeface="Corbel" panose="020B0503020204020204" pitchFamily="34" charset="0"/>
              </a:rPr>
              <a:t>Right Amazon EC2</a:t>
            </a:r>
            <a:r>
              <a:rPr sz="3850" spc="-260" dirty="0">
                <a:solidFill>
                  <a:schemeClr val="accent1">
                    <a:lumMod val="75000"/>
                  </a:schemeClr>
                </a:solidFill>
                <a:latin typeface="Corbel" panose="020B0503020204020204" pitchFamily="34" charset="0"/>
              </a:rPr>
              <a:t> </a:t>
            </a:r>
            <a:r>
              <a:rPr sz="3850" dirty="0">
                <a:solidFill>
                  <a:schemeClr val="accent1">
                    <a:lumMod val="75000"/>
                  </a:schemeClr>
                </a:solidFill>
                <a:latin typeface="Corbel" panose="020B0503020204020204" pitchFamily="34" charset="0"/>
              </a:rPr>
              <a:t>Instance</a:t>
            </a:r>
            <a:endParaRPr sz="3850">
              <a:solidFill>
                <a:schemeClr val="accent1">
                  <a:lumMod val="75000"/>
                </a:schemeClr>
              </a:solidFill>
              <a:latin typeface="Corbel" panose="020B0503020204020204" pitchFamily="34" charset="0"/>
            </a:endParaRPr>
          </a:p>
        </p:txBody>
      </p:sp>
      <p:sp>
        <p:nvSpPr>
          <p:cNvPr id="3" name="object 3"/>
          <p:cNvSpPr/>
          <p:nvPr/>
        </p:nvSpPr>
        <p:spPr>
          <a:xfrm>
            <a:off x="284259" y="15495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9" y="2413126"/>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9" y="37466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741459" y="42038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741459" y="46102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741459" y="50166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741459" y="54230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p:nvPr/>
        </p:nvSpPr>
        <p:spPr>
          <a:xfrm>
            <a:off x="741459" y="58294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txBox="1"/>
          <p:nvPr/>
        </p:nvSpPr>
        <p:spPr>
          <a:xfrm>
            <a:off x="723900" y="1460500"/>
            <a:ext cx="10225405" cy="4653280"/>
          </a:xfrm>
          <a:prstGeom prst="rect">
            <a:avLst/>
          </a:prstGeom>
        </p:spPr>
        <p:txBody>
          <a:bodyPr vert="horz" wrap="square" lIns="0" tIns="27939" rIns="0" bIns="0" rtlCol="0">
            <a:spAutoFit/>
          </a:bodyPr>
          <a:lstStyle/>
          <a:p>
            <a:pPr marL="12700" marR="856615">
              <a:lnSpc>
                <a:spcPts val="3100"/>
              </a:lnSpc>
              <a:spcBef>
                <a:spcPts val="219"/>
              </a:spcBef>
            </a:pPr>
            <a:r>
              <a:rPr sz="2600" spc="-35" dirty="0">
                <a:solidFill>
                  <a:schemeClr val="accent1">
                    <a:lumMod val="75000"/>
                  </a:schemeClr>
                </a:solidFill>
                <a:latin typeface="Corbel" panose="020B0503020204020204" pitchFamily="34" charset="0"/>
                <a:cs typeface="Arial"/>
              </a:rPr>
              <a:t>AWS </a:t>
            </a:r>
            <a:r>
              <a:rPr sz="2600" dirty="0">
                <a:solidFill>
                  <a:schemeClr val="accent1">
                    <a:lumMod val="75000"/>
                  </a:schemeClr>
                </a:solidFill>
                <a:latin typeface="Corbel" panose="020B0503020204020204" pitchFamily="34" charset="0"/>
                <a:cs typeface="Arial"/>
              </a:rPr>
              <a:t>uses </a:t>
            </a:r>
            <a:r>
              <a:rPr sz="2600" spc="-5" dirty="0">
                <a:solidFill>
                  <a:schemeClr val="accent1">
                    <a:lumMod val="75000"/>
                  </a:schemeClr>
                </a:solidFill>
                <a:latin typeface="Corbel" panose="020B0503020204020204" pitchFamily="34" charset="0"/>
                <a:cs typeface="Arial"/>
              </a:rPr>
              <a:t>Intel </a:t>
            </a:r>
            <a:r>
              <a:rPr sz="2600" dirty="0">
                <a:solidFill>
                  <a:schemeClr val="accent1">
                    <a:lumMod val="75000"/>
                  </a:schemeClr>
                </a:solidFill>
                <a:latin typeface="Corbel" panose="020B0503020204020204" pitchFamily="34" charset="0"/>
                <a:cs typeface="Arial"/>
              </a:rPr>
              <a:t>Xeon processors, providing </a:t>
            </a:r>
            <a:r>
              <a:rPr sz="2600" spc="-5" dirty="0">
                <a:solidFill>
                  <a:schemeClr val="accent1">
                    <a:lumMod val="75000"/>
                  </a:schemeClr>
                </a:solidFill>
                <a:latin typeface="Corbel" panose="020B0503020204020204" pitchFamily="34" charset="0"/>
                <a:cs typeface="Arial"/>
              </a:rPr>
              <a:t>customers with </a:t>
            </a:r>
            <a:r>
              <a:rPr sz="2600" dirty="0">
                <a:solidFill>
                  <a:schemeClr val="accent1">
                    <a:lumMod val="75000"/>
                  </a:schemeClr>
                </a:solidFill>
                <a:latin typeface="Corbel" panose="020B0503020204020204" pitchFamily="34" charset="0"/>
                <a:cs typeface="Arial"/>
              </a:rPr>
              <a:t>high  </a:t>
            </a:r>
            <a:r>
              <a:rPr sz="2600" spc="-5" dirty="0">
                <a:solidFill>
                  <a:schemeClr val="accent1">
                    <a:lumMod val="75000"/>
                  </a:schemeClr>
                </a:solidFill>
                <a:latin typeface="Corbel" panose="020B0503020204020204" pitchFamily="34" charset="0"/>
                <a:cs typeface="Arial"/>
              </a:rPr>
              <a:t>performance </a:t>
            </a:r>
            <a:r>
              <a:rPr sz="2600" dirty="0">
                <a:solidFill>
                  <a:schemeClr val="accent1">
                    <a:lumMod val="75000"/>
                  </a:schemeClr>
                </a:solidFill>
                <a:latin typeface="Corbel" panose="020B0503020204020204" pitchFamily="34" charset="0"/>
                <a:cs typeface="Arial"/>
              </a:rPr>
              <a:t>and value.</a:t>
            </a:r>
          </a:p>
          <a:p>
            <a:pPr marL="12700" marR="5080">
              <a:lnSpc>
                <a:spcPts val="3100"/>
              </a:lnSpc>
              <a:spcBef>
                <a:spcPts val="600"/>
              </a:spcBef>
            </a:pPr>
            <a:r>
              <a:rPr sz="2600" dirty="0">
                <a:solidFill>
                  <a:schemeClr val="accent1">
                    <a:lumMod val="75000"/>
                  </a:schemeClr>
                </a:solidFill>
                <a:latin typeface="Corbel" panose="020B0503020204020204" pitchFamily="34" charset="0"/>
                <a:cs typeface="Arial"/>
              </a:rPr>
              <a:t>Amazon EC2 </a:t>
            </a:r>
            <a:r>
              <a:rPr sz="2600" spc="-5" dirty="0">
                <a:solidFill>
                  <a:schemeClr val="accent1">
                    <a:lumMod val="75000"/>
                  </a:schemeClr>
                </a:solidFill>
                <a:latin typeface="Corbel" panose="020B0503020204020204" pitchFamily="34" charset="0"/>
                <a:cs typeface="Arial"/>
              </a:rPr>
              <a:t>instance types </a:t>
            </a:r>
            <a:r>
              <a:rPr sz="2600" dirty="0">
                <a:solidFill>
                  <a:schemeClr val="accent1">
                    <a:lumMod val="75000"/>
                  </a:schemeClr>
                </a:solidFill>
                <a:latin typeface="Corbel" panose="020B0503020204020204" pitchFamily="34" charset="0"/>
                <a:cs typeface="Arial"/>
              </a:rPr>
              <a:t>are </a:t>
            </a:r>
            <a:r>
              <a:rPr sz="2600" spc="-5" dirty="0">
                <a:solidFill>
                  <a:schemeClr val="accent1">
                    <a:lumMod val="75000"/>
                  </a:schemeClr>
                </a:solidFill>
                <a:latin typeface="Corbel" panose="020B0503020204020204" pitchFamily="34" charset="0"/>
                <a:cs typeface="Arial"/>
              </a:rPr>
              <a:t>optimized for </a:t>
            </a:r>
            <a:r>
              <a:rPr sz="2600" spc="-10" dirty="0">
                <a:solidFill>
                  <a:schemeClr val="accent1">
                    <a:lumMod val="75000"/>
                  </a:schemeClr>
                </a:solidFill>
                <a:latin typeface="Corbel" panose="020B0503020204020204" pitchFamily="34" charset="0"/>
                <a:cs typeface="Arial"/>
              </a:rPr>
              <a:t>different </a:t>
            </a:r>
            <a:r>
              <a:rPr sz="2600" dirty="0">
                <a:solidFill>
                  <a:schemeClr val="accent1">
                    <a:lumMod val="75000"/>
                  </a:schemeClr>
                </a:solidFill>
                <a:latin typeface="Corbel" panose="020B0503020204020204" pitchFamily="34" charset="0"/>
                <a:cs typeface="Arial"/>
              </a:rPr>
              <a:t>use cases and  workload </a:t>
            </a:r>
            <a:r>
              <a:rPr sz="2600" spc="-5" dirty="0">
                <a:solidFill>
                  <a:schemeClr val="accent1">
                    <a:lumMod val="75000"/>
                  </a:schemeClr>
                </a:solidFill>
                <a:latin typeface="Corbel" panose="020B0503020204020204" pitchFamily="34" charset="0"/>
                <a:cs typeface="Arial"/>
              </a:rPr>
              <a:t>requirements. They </a:t>
            </a:r>
            <a:r>
              <a:rPr sz="2600" dirty="0">
                <a:solidFill>
                  <a:schemeClr val="accent1">
                    <a:lumMod val="75000"/>
                  </a:schemeClr>
                </a:solidFill>
                <a:latin typeface="Corbel" panose="020B0503020204020204" pitchFamily="34" charset="0"/>
                <a:cs typeface="Arial"/>
              </a:rPr>
              <a:t>come in </a:t>
            </a:r>
            <a:r>
              <a:rPr sz="2600" spc="-5" dirty="0">
                <a:solidFill>
                  <a:schemeClr val="accent1">
                    <a:lumMod val="75000"/>
                  </a:schemeClr>
                </a:solidFill>
                <a:latin typeface="Corbel" panose="020B0503020204020204" pitchFamily="34" charset="0"/>
                <a:cs typeface="Arial"/>
              </a:rPr>
              <a:t>multiple</a:t>
            </a:r>
            <a:r>
              <a:rPr sz="2600" spc="-45" dirty="0">
                <a:solidFill>
                  <a:schemeClr val="accent1">
                    <a:lumMod val="75000"/>
                  </a:schemeClr>
                </a:solidFill>
                <a:latin typeface="Corbel" panose="020B0503020204020204" pitchFamily="34" charset="0"/>
                <a:cs typeface="Arial"/>
              </a:rPr>
              <a:t> </a:t>
            </a:r>
            <a:r>
              <a:rPr sz="2600" dirty="0">
                <a:solidFill>
                  <a:schemeClr val="accent1">
                    <a:lumMod val="75000"/>
                  </a:schemeClr>
                </a:solidFill>
                <a:latin typeface="Corbel" panose="020B0503020204020204" pitchFamily="34" charset="0"/>
                <a:cs typeface="Arial"/>
              </a:rPr>
              <a:t>sizes.</a:t>
            </a:r>
          </a:p>
          <a:p>
            <a:pPr>
              <a:lnSpc>
                <a:spcPct val="100000"/>
              </a:lnSpc>
              <a:spcBef>
                <a:spcPts val="40"/>
              </a:spcBef>
            </a:pPr>
            <a:endParaRPr sz="3600" dirty="0">
              <a:solidFill>
                <a:schemeClr val="accent1">
                  <a:lumMod val="75000"/>
                </a:schemeClr>
              </a:solidFill>
              <a:latin typeface="Corbel" panose="020B0503020204020204" pitchFamily="34" charset="0"/>
              <a:cs typeface="Arial"/>
            </a:endParaRPr>
          </a:p>
          <a:p>
            <a:pPr marL="12700">
              <a:lnSpc>
                <a:spcPct val="100000"/>
              </a:lnSpc>
            </a:pPr>
            <a:r>
              <a:rPr sz="2600" dirty="0">
                <a:solidFill>
                  <a:schemeClr val="accent1">
                    <a:lumMod val="75000"/>
                  </a:schemeClr>
                </a:solidFill>
                <a:latin typeface="Corbel" panose="020B0503020204020204" pitchFamily="34" charset="0"/>
                <a:cs typeface="Arial"/>
              </a:rPr>
              <a:t>Consider </a:t>
            </a:r>
            <a:r>
              <a:rPr sz="2600" spc="-5" dirty="0">
                <a:solidFill>
                  <a:schemeClr val="accent1">
                    <a:lumMod val="75000"/>
                  </a:schemeClr>
                </a:solidFill>
                <a:latin typeface="Corbel" panose="020B0503020204020204" pitchFamily="34" charset="0"/>
                <a:cs typeface="Arial"/>
              </a:rPr>
              <a:t>the following </a:t>
            </a:r>
            <a:r>
              <a:rPr sz="2600" dirty="0">
                <a:solidFill>
                  <a:schemeClr val="accent1">
                    <a:lumMod val="75000"/>
                  </a:schemeClr>
                </a:solidFill>
                <a:latin typeface="Corbel" panose="020B0503020204020204" pitchFamily="34" charset="0"/>
                <a:cs typeface="Arial"/>
              </a:rPr>
              <a:t>when choosing your</a:t>
            </a:r>
            <a:r>
              <a:rPr sz="2600" spc="-5" dirty="0">
                <a:solidFill>
                  <a:schemeClr val="accent1">
                    <a:lumMod val="75000"/>
                  </a:schemeClr>
                </a:solidFill>
                <a:latin typeface="Corbel" panose="020B0503020204020204" pitchFamily="34" charset="0"/>
                <a:cs typeface="Arial"/>
              </a:rPr>
              <a:t> instances:</a:t>
            </a:r>
            <a:endParaRPr sz="2600" dirty="0">
              <a:solidFill>
                <a:schemeClr val="accent1">
                  <a:lumMod val="75000"/>
                </a:schemeClr>
              </a:solidFill>
              <a:latin typeface="Corbel" panose="020B0503020204020204" pitchFamily="34" charset="0"/>
              <a:cs typeface="Arial"/>
            </a:endParaRPr>
          </a:p>
          <a:p>
            <a:pPr marL="469900" marR="7169784">
              <a:lnSpc>
                <a:spcPct val="121200"/>
              </a:lnSpc>
              <a:spcBef>
                <a:spcPts val="20"/>
              </a:spcBef>
            </a:pPr>
            <a:r>
              <a:rPr sz="2200" b="1" spc="-5" dirty="0">
                <a:solidFill>
                  <a:schemeClr val="accent1">
                    <a:lumMod val="75000"/>
                  </a:schemeClr>
                </a:solidFill>
                <a:latin typeface="Corbel" panose="020B0503020204020204" pitchFamily="34" charset="0"/>
                <a:cs typeface="Arial"/>
              </a:rPr>
              <a:t>Core </a:t>
            </a:r>
            <a:r>
              <a:rPr sz="2200" b="1" dirty="0">
                <a:solidFill>
                  <a:schemeClr val="accent1">
                    <a:lumMod val="75000"/>
                  </a:schemeClr>
                </a:solidFill>
                <a:latin typeface="Corbel" panose="020B0503020204020204" pitchFamily="34" charset="0"/>
                <a:cs typeface="Arial"/>
              </a:rPr>
              <a:t>count  </a:t>
            </a:r>
            <a:r>
              <a:rPr sz="2200" b="1" spc="-5" dirty="0">
                <a:solidFill>
                  <a:schemeClr val="accent1">
                    <a:lumMod val="75000"/>
                  </a:schemeClr>
                </a:solidFill>
                <a:latin typeface="Corbel" panose="020B0503020204020204" pitchFamily="34" charset="0"/>
                <a:cs typeface="Arial"/>
              </a:rPr>
              <a:t>Memory size  Storage size </a:t>
            </a:r>
            <a:r>
              <a:rPr sz="2200" b="1" dirty="0">
                <a:solidFill>
                  <a:schemeClr val="accent1">
                    <a:lumMod val="75000"/>
                  </a:schemeClr>
                </a:solidFill>
                <a:latin typeface="Corbel" panose="020B0503020204020204" pitchFamily="34" charset="0"/>
                <a:cs typeface="Arial"/>
              </a:rPr>
              <a:t>&amp;</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type</a:t>
            </a:r>
            <a:endParaRPr sz="2200" dirty="0">
              <a:solidFill>
                <a:schemeClr val="accent1">
                  <a:lumMod val="75000"/>
                </a:schemeClr>
              </a:solidFill>
              <a:latin typeface="Corbel" panose="020B0503020204020204" pitchFamily="34" charset="0"/>
              <a:cs typeface="Arial"/>
            </a:endParaRPr>
          </a:p>
          <a:p>
            <a:pPr marL="469900" marR="6875145">
              <a:lnSpc>
                <a:spcPct val="121200"/>
              </a:lnSpc>
            </a:pPr>
            <a:r>
              <a:rPr sz="2200" b="1" spc="-5" dirty="0">
                <a:solidFill>
                  <a:schemeClr val="accent1">
                    <a:lumMod val="75000"/>
                  </a:schemeClr>
                </a:solidFill>
                <a:latin typeface="Corbel" panose="020B0503020204020204" pitchFamily="34" charset="0"/>
                <a:cs typeface="Arial"/>
              </a:rPr>
              <a:t>Network</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performance  </a:t>
            </a:r>
            <a:r>
              <a:rPr sz="2200" b="1" dirty="0">
                <a:solidFill>
                  <a:schemeClr val="accent1">
                    <a:lumMod val="75000"/>
                  </a:schemeClr>
                </a:solidFill>
                <a:latin typeface="Corbel" panose="020B0503020204020204" pitchFamily="34" charset="0"/>
                <a:cs typeface="Arial"/>
              </a:rPr>
              <a:t>CPU</a:t>
            </a:r>
            <a:r>
              <a:rPr sz="2200" b="1" spc="-1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technologies</a:t>
            </a:r>
            <a:endParaRPr sz="2200" dirty="0">
              <a:solidFill>
                <a:schemeClr val="accent1">
                  <a:lumMod val="75000"/>
                </a:schemeClr>
              </a:solidFill>
              <a:latin typeface="Corbel" panose="020B0503020204020204" pitchFamily="34" charset="0"/>
              <a:cs typeface="Arial"/>
            </a:endParaRPr>
          </a:p>
        </p:txBody>
      </p:sp>
      <p:sp>
        <p:nvSpPr>
          <p:cNvPr id="12" name="object 12"/>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366183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7573009" cy="695960"/>
          </a:xfrm>
          <a:prstGeom prst="rect">
            <a:avLst/>
          </a:prstGeom>
        </p:spPr>
        <p:txBody>
          <a:bodyPr vert="horz" wrap="square" lIns="0" tIns="12700" rIns="0" bIns="0" rtlCol="0">
            <a:spAutoFit/>
          </a:bodyPr>
          <a:lstStyle/>
          <a:p>
            <a:pPr marL="12700">
              <a:lnSpc>
                <a:spcPct val="100000"/>
              </a:lnSpc>
              <a:spcBef>
                <a:spcPts val="100"/>
              </a:spcBef>
              <a:tabLst>
                <a:tab pos="2218055" algn="l"/>
                <a:tab pos="4485640" algn="l"/>
                <a:tab pos="6193790" algn="l"/>
              </a:tabLst>
            </a:pPr>
            <a:r>
              <a:rPr sz="4400" dirty="0"/>
              <a:t>Amazon	Machine	</a:t>
            </a:r>
            <a:r>
              <a:rPr sz="4400" spc="-5" dirty="0"/>
              <a:t>I</a:t>
            </a:r>
            <a:r>
              <a:rPr sz="4400" dirty="0"/>
              <a:t>mage	(AM</a:t>
            </a:r>
            <a:r>
              <a:rPr sz="4400" spc="-5" dirty="0"/>
              <a:t>I</a:t>
            </a:r>
            <a:r>
              <a:rPr sz="4400" dirty="0"/>
              <a:t>)</a:t>
            </a:r>
            <a:endParaRPr sz="4400"/>
          </a:p>
        </p:txBody>
      </p:sp>
      <p:sp>
        <p:nvSpPr>
          <p:cNvPr id="3" name="object 3"/>
          <p:cNvSpPr/>
          <p:nvPr/>
        </p:nvSpPr>
        <p:spPr>
          <a:xfrm>
            <a:off x="284257" y="3210432"/>
            <a:ext cx="304800" cy="30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257" y="3668903"/>
            <a:ext cx="304800" cy="304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257" y="4127372"/>
            <a:ext cx="304800" cy="304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66700" y="1460500"/>
            <a:ext cx="11145520" cy="3921760"/>
          </a:xfrm>
          <a:prstGeom prst="rect">
            <a:avLst/>
          </a:prstGeom>
        </p:spPr>
        <p:txBody>
          <a:bodyPr vert="horz" wrap="square" lIns="0" tIns="18415" rIns="0" bIns="0" rtlCol="0">
            <a:spAutoFit/>
          </a:bodyPr>
          <a:lstStyle/>
          <a:p>
            <a:pPr marL="12700" marR="5080">
              <a:lnSpc>
                <a:spcPct val="98500"/>
              </a:lnSpc>
              <a:spcBef>
                <a:spcPts val="145"/>
              </a:spcBef>
            </a:pPr>
            <a:r>
              <a:rPr sz="2500" dirty="0">
                <a:latin typeface="Arial"/>
                <a:cs typeface="Arial"/>
              </a:rPr>
              <a:t>Amazon Machine </a:t>
            </a:r>
            <a:r>
              <a:rPr sz="2500" spc="-5" dirty="0">
                <a:latin typeface="Arial"/>
                <a:cs typeface="Arial"/>
              </a:rPr>
              <a:t>Image (AMI) defines the </a:t>
            </a:r>
            <a:r>
              <a:rPr sz="2600" b="1" spc="-5" dirty="0">
                <a:solidFill>
                  <a:srgbClr val="0070C0"/>
                </a:solidFill>
                <a:latin typeface="Arial"/>
                <a:cs typeface="Arial"/>
              </a:rPr>
              <a:t>initial software that will be on </a:t>
            </a:r>
            <a:r>
              <a:rPr sz="2600" b="1" dirty="0">
                <a:solidFill>
                  <a:srgbClr val="0070C0"/>
                </a:solidFill>
                <a:latin typeface="Arial"/>
                <a:cs typeface="Arial"/>
              </a:rPr>
              <a:t>an  </a:t>
            </a:r>
            <a:r>
              <a:rPr sz="2600" b="1" spc="-5" dirty="0">
                <a:solidFill>
                  <a:srgbClr val="0070C0"/>
                </a:solidFill>
                <a:latin typeface="Arial"/>
                <a:cs typeface="Arial"/>
              </a:rPr>
              <a:t>instance </a:t>
            </a:r>
            <a:r>
              <a:rPr sz="2500" dirty="0">
                <a:latin typeface="Arial"/>
                <a:cs typeface="Arial"/>
              </a:rPr>
              <a:t>when it is launched serving as </a:t>
            </a:r>
            <a:r>
              <a:rPr sz="2500" spc="-5" dirty="0">
                <a:latin typeface="Arial"/>
                <a:cs typeface="Arial"/>
              </a:rPr>
              <a:t>the </a:t>
            </a:r>
            <a:r>
              <a:rPr sz="2500" dirty="0">
                <a:latin typeface="Arial"/>
                <a:cs typeface="Arial"/>
              </a:rPr>
              <a:t>basic unit of deployment </a:t>
            </a:r>
            <a:r>
              <a:rPr sz="2500" spc="-5" dirty="0">
                <a:latin typeface="Arial"/>
                <a:cs typeface="Arial"/>
              </a:rPr>
              <a:t>for  </a:t>
            </a:r>
            <a:r>
              <a:rPr sz="2500" dirty="0">
                <a:latin typeface="Arial"/>
                <a:cs typeface="Arial"/>
              </a:rPr>
              <a:t>services delivered using Amazon EC2 and </a:t>
            </a:r>
            <a:r>
              <a:rPr sz="2500" spc="-5" dirty="0">
                <a:latin typeface="Arial"/>
                <a:cs typeface="Arial"/>
              </a:rPr>
              <a:t>defines </a:t>
            </a:r>
            <a:r>
              <a:rPr sz="2500" dirty="0">
                <a:latin typeface="Arial"/>
                <a:cs typeface="Arial"/>
              </a:rPr>
              <a:t>every aspect of </a:t>
            </a:r>
            <a:r>
              <a:rPr sz="2500" spc="-5" dirty="0">
                <a:latin typeface="Arial"/>
                <a:cs typeface="Arial"/>
              </a:rPr>
              <a:t>the</a:t>
            </a:r>
            <a:r>
              <a:rPr sz="2500" spc="-190" dirty="0">
                <a:latin typeface="Arial"/>
                <a:cs typeface="Arial"/>
              </a:rPr>
              <a:t> </a:t>
            </a:r>
            <a:r>
              <a:rPr sz="2500" spc="-5" dirty="0">
                <a:latin typeface="Arial"/>
                <a:cs typeface="Arial"/>
              </a:rPr>
              <a:t>software  state </a:t>
            </a:r>
            <a:r>
              <a:rPr sz="2500" dirty="0">
                <a:latin typeface="Arial"/>
                <a:cs typeface="Arial"/>
              </a:rPr>
              <a:t>at </a:t>
            </a:r>
            <a:r>
              <a:rPr sz="2500" spc="-5" dirty="0">
                <a:latin typeface="Arial"/>
                <a:cs typeface="Arial"/>
              </a:rPr>
              <a:t>instance </a:t>
            </a:r>
            <a:r>
              <a:rPr sz="2500" dirty="0">
                <a:latin typeface="Arial"/>
                <a:cs typeface="Arial"/>
              </a:rPr>
              <a:t>launch including:</a:t>
            </a:r>
            <a:endParaRPr sz="2500">
              <a:latin typeface="Arial"/>
              <a:cs typeface="Arial"/>
            </a:endParaRPr>
          </a:p>
          <a:p>
            <a:pPr marL="469900" marR="4076700">
              <a:lnSpc>
                <a:spcPct val="125000"/>
              </a:lnSpc>
              <a:spcBef>
                <a:spcPts val="280"/>
              </a:spcBef>
            </a:pPr>
            <a:r>
              <a:rPr sz="2400" spc="-5" dirty="0">
                <a:latin typeface="Arial"/>
                <a:cs typeface="Arial"/>
              </a:rPr>
              <a:t>The Operating System (OS) </a:t>
            </a:r>
            <a:r>
              <a:rPr sz="2400" dirty="0">
                <a:latin typeface="Arial"/>
                <a:cs typeface="Arial"/>
              </a:rPr>
              <a:t>and </a:t>
            </a:r>
            <a:r>
              <a:rPr sz="2400" spc="-5" dirty="0">
                <a:latin typeface="Arial"/>
                <a:cs typeface="Arial"/>
              </a:rPr>
              <a:t>its configuration  The initial state </a:t>
            </a:r>
            <a:r>
              <a:rPr sz="2400" dirty="0">
                <a:latin typeface="Arial"/>
                <a:cs typeface="Arial"/>
              </a:rPr>
              <a:t>of any </a:t>
            </a:r>
            <a:r>
              <a:rPr sz="2400" spc="-5" dirty="0">
                <a:latin typeface="Arial"/>
                <a:cs typeface="Arial"/>
              </a:rPr>
              <a:t>patches</a:t>
            </a:r>
            <a:endParaRPr sz="2400">
              <a:latin typeface="Arial"/>
              <a:cs typeface="Arial"/>
            </a:endParaRPr>
          </a:p>
          <a:p>
            <a:pPr marL="469900">
              <a:lnSpc>
                <a:spcPct val="100000"/>
              </a:lnSpc>
              <a:spcBef>
                <a:spcPts val="720"/>
              </a:spcBef>
            </a:pPr>
            <a:r>
              <a:rPr sz="2400" spc="-5" dirty="0">
                <a:latin typeface="Arial"/>
                <a:cs typeface="Arial"/>
              </a:rPr>
              <a:t>Application </a:t>
            </a:r>
            <a:r>
              <a:rPr sz="2400" dirty="0">
                <a:latin typeface="Arial"/>
                <a:cs typeface="Arial"/>
              </a:rPr>
              <a:t>or </a:t>
            </a:r>
            <a:r>
              <a:rPr sz="2400" spc="-5" dirty="0">
                <a:latin typeface="Arial"/>
                <a:cs typeface="Arial"/>
              </a:rPr>
              <a:t>system</a:t>
            </a:r>
            <a:r>
              <a:rPr sz="2400" dirty="0">
                <a:latin typeface="Arial"/>
                <a:cs typeface="Arial"/>
              </a:rPr>
              <a:t> </a:t>
            </a:r>
            <a:r>
              <a:rPr sz="2400" spc="-5" dirty="0">
                <a:latin typeface="Arial"/>
                <a:cs typeface="Arial"/>
              </a:rPr>
              <a:t>software</a:t>
            </a:r>
            <a:endParaRPr sz="2400">
              <a:latin typeface="Arial"/>
              <a:cs typeface="Arial"/>
            </a:endParaRPr>
          </a:p>
          <a:p>
            <a:pPr>
              <a:lnSpc>
                <a:spcPct val="100000"/>
              </a:lnSpc>
            </a:pPr>
            <a:endParaRPr sz="2400">
              <a:latin typeface="Arial"/>
              <a:cs typeface="Arial"/>
            </a:endParaRPr>
          </a:p>
          <a:p>
            <a:pPr marL="12700">
              <a:lnSpc>
                <a:spcPct val="100000"/>
              </a:lnSpc>
              <a:spcBef>
                <a:spcPts val="1860"/>
              </a:spcBef>
            </a:pPr>
            <a:r>
              <a:rPr sz="2400" dirty="0">
                <a:latin typeface="Arial"/>
                <a:cs typeface="Arial"/>
              </a:rPr>
              <a:t>All </a:t>
            </a:r>
            <a:r>
              <a:rPr sz="2400" spc="-5" dirty="0">
                <a:latin typeface="Arial"/>
                <a:cs typeface="Arial"/>
              </a:rPr>
              <a:t>AMIs </a:t>
            </a:r>
            <a:r>
              <a:rPr sz="2400" dirty="0">
                <a:latin typeface="Arial"/>
                <a:cs typeface="Arial"/>
              </a:rPr>
              <a:t>are based on X86 </a:t>
            </a:r>
            <a:r>
              <a:rPr sz="2400" spc="-5" dirty="0">
                <a:latin typeface="Arial"/>
                <a:cs typeface="Arial"/>
              </a:rPr>
              <a:t>Oss, either </a:t>
            </a:r>
            <a:r>
              <a:rPr sz="2400" dirty="0">
                <a:latin typeface="Arial"/>
                <a:cs typeface="Arial"/>
              </a:rPr>
              <a:t>Linux or</a:t>
            </a:r>
            <a:r>
              <a:rPr sz="2400" spc="-150" dirty="0">
                <a:latin typeface="Arial"/>
                <a:cs typeface="Arial"/>
              </a:rPr>
              <a:t> </a:t>
            </a:r>
            <a:r>
              <a:rPr sz="2400" spc="-5" dirty="0">
                <a:latin typeface="Arial"/>
                <a:cs typeface="Arial"/>
              </a:rPr>
              <a:t>Windows.</a:t>
            </a:r>
            <a:endParaRPr sz="2400">
              <a:latin typeface="Arial"/>
              <a:cs typeface="Arial"/>
            </a:endParaRPr>
          </a:p>
        </p:txBody>
      </p:sp>
      <p:sp>
        <p:nvSpPr>
          <p:cNvPr id="7" name="object 7"/>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6627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700" y="317500"/>
            <a:ext cx="8387715" cy="619760"/>
          </a:xfrm>
          <a:prstGeom prst="rect">
            <a:avLst/>
          </a:prstGeom>
        </p:spPr>
        <p:txBody>
          <a:bodyPr vert="horz" wrap="square" lIns="0" tIns="12700" rIns="0" bIns="0" rtlCol="0">
            <a:spAutoFit/>
          </a:bodyPr>
          <a:lstStyle/>
          <a:p>
            <a:pPr marL="12700">
              <a:lnSpc>
                <a:spcPct val="100000"/>
              </a:lnSpc>
              <a:spcBef>
                <a:spcPts val="100"/>
              </a:spcBef>
              <a:tabLst>
                <a:tab pos="1471930" algn="l"/>
                <a:tab pos="5050790" algn="l"/>
              </a:tabLst>
            </a:pPr>
            <a:r>
              <a:rPr sz="3900" dirty="0"/>
              <a:t>Broad	Set</a:t>
            </a:r>
            <a:r>
              <a:rPr sz="3900" spc="5" dirty="0"/>
              <a:t> </a:t>
            </a:r>
            <a:r>
              <a:rPr sz="3900" dirty="0"/>
              <a:t>of </a:t>
            </a:r>
            <a:r>
              <a:rPr sz="3900" spc="-5" dirty="0"/>
              <a:t>Compute	Instance</a:t>
            </a:r>
            <a:r>
              <a:rPr sz="3900" spc="-120" dirty="0"/>
              <a:t> </a:t>
            </a:r>
            <a:r>
              <a:rPr sz="3900" spc="-45" dirty="0"/>
              <a:t>Types</a:t>
            </a:r>
            <a:endParaRPr sz="3900"/>
          </a:p>
        </p:txBody>
      </p:sp>
      <p:sp>
        <p:nvSpPr>
          <p:cNvPr id="4" name="object 4"/>
          <p:cNvSpPr/>
          <p:nvPr/>
        </p:nvSpPr>
        <p:spPr>
          <a:xfrm>
            <a:off x="457321" y="2127343"/>
            <a:ext cx="974596" cy="10282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1200" y="24257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M5</a:t>
            </a:r>
            <a:endParaRPr sz="2100">
              <a:latin typeface="Arial Black"/>
              <a:cs typeface="Arial Black"/>
            </a:endParaRPr>
          </a:p>
        </p:txBody>
      </p:sp>
      <p:sp>
        <p:nvSpPr>
          <p:cNvPr id="6" name="object 6"/>
          <p:cNvSpPr txBox="1"/>
          <p:nvPr/>
        </p:nvSpPr>
        <p:spPr>
          <a:xfrm>
            <a:off x="533400" y="1422400"/>
            <a:ext cx="838835" cy="510540"/>
          </a:xfrm>
          <a:prstGeom prst="rect">
            <a:avLst/>
          </a:prstGeom>
        </p:spPr>
        <p:txBody>
          <a:bodyPr vert="horz" wrap="square" lIns="0" tIns="22860" rIns="0" bIns="0" rtlCol="0">
            <a:spAutoFit/>
          </a:bodyPr>
          <a:lstStyle/>
          <a:p>
            <a:pPr marL="12700" marR="5080" indent="25400">
              <a:lnSpc>
                <a:spcPts val="1900"/>
              </a:lnSpc>
              <a:spcBef>
                <a:spcPts val="180"/>
              </a:spcBef>
            </a:pPr>
            <a:r>
              <a:rPr sz="1600" b="1" dirty="0">
                <a:latin typeface="Arial"/>
                <a:cs typeface="Arial"/>
              </a:rPr>
              <a:t>General  P</a:t>
            </a:r>
            <a:r>
              <a:rPr sz="1600" b="1" spc="-5" dirty="0">
                <a:latin typeface="Arial"/>
                <a:cs typeface="Arial"/>
              </a:rPr>
              <a:t>u</a:t>
            </a:r>
            <a:r>
              <a:rPr sz="1600" b="1" dirty="0">
                <a:latin typeface="Arial"/>
                <a:cs typeface="Arial"/>
              </a:rPr>
              <a:t>r</a:t>
            </a:r>
            <a:r>
              <a:rPr sz="1600" b="1" spc="-5" dirty="0">
                <a:latin typeface="Arial"/>
                <a:cs typeface="Arial"/>
              </a:rPr>
              <a:t>po</a:t>
            </a:r>
            <a:r>
              <a:rPr sz="1600" b="1" dirty="0">
                <a:latin typeface="Arial"/>
                <a:cs typeface="Arial"/>
              </a:rPr>
              <a:t>se</a:t>
            </a:r>
            <a:endParaRPr sz="1600">
              <a:latin typeface="Arial"/>
              <a:cs typeface="Arial"/>
            </a:endParaRPr>
          </a:p>
        </p:txBody>
      </p:sp>
      <p:sp>
        <p:nvSpPr>
          <p:cNvPr id="7" name="object 7"/>
          <p:cNvSpPr txBox="1"/>
          <p:nvPr/>
        </p:nvSpPr>
        <p:spPr>
          <a:xfrm>
            <a:off x="2108200" y="1422400"/>
            <a:ext cx="1007744" cy="510540"/>
          </a:xfrm>
          <a:prstGeom prst="rect">
            <a:avLst/>
          </a:prstGeom>
        </p:spPr>
        <p:txBody>
          <a:bodyPr vert="horz" wrap="square" lIns="0" tIns="22860" rIns="0" bIns="0" rtlCol="0">
            <a:spAutoFit/>
          </a:bodyPr>
          <a:lstStyle/>
          <a:p>
            <a:pPr marL="12700" marR="5080" indent="50800">
              <a:lnSpc>
                <a:spcPts val="1900"/>
              </a:lnSpc>
              <a:spcBef>
                <a:spcPts val="180"/>
              </a:spcBef>
            </a:pPr>
            <a:r>
              <a:rPr sz="1600" b="1" spc="-5" dirty="0">
                <a:latin typeface="Arial"/>
                <a:cs typeface="Arial"/>
              </a:rPr>
              <a:t>Compute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8" name="object 8"/>
          <p:cNvSpPr/>
          <p:nvPr/>
        </p:nvSpPr>
        <p:spPr>
          <a:xfrm>
            <a:off x="2136203" y="2110746"/>
            <a:ext cx="948683" cy="102827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413000" y="24511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C5</a:t>
            </a:r>
            <a:endParaRPr sz="2100">
              <a:latin typeface="Arial Black"/>
              <a:cs typeface="Arial Black"/>
            </a:endParaRPr>
          </a:p>
        </p:txBody>
      </p:sp>
      <p:sp>
        <p:nvSpPr>
          <p:cNvPr id="10" name="object 10"/>
          <p:cNvSpPr txBox="1"/>
          <p:nvPr/>
        </p:nvSpPr>
        <p:spPr>
          <a:xfrm>
            <a:off x="3886200" y="1422400"/>
            <a:ext cx="1527175" cy="510540"/>
          </a:xfrm>
          <a:prstGeom prst="rect">
            <a:avLst/>
          </a:prstGeom>
        </p:spPr>
        <p:txBody>
          <a:bodyPr vert="horz" wrap="square" lIns="0" tIns="22860" rIns="0" bIns="0" rtlCol="0">
            <a:spAutoFit/>
          </a:bodyPr>
          <a:lstStyle/>
          <a:p>
            <a:pPr marL="266700" marR="5080" indent="-254000">
              <a:lnSpc>
                <a:spcPts val="1900"/>
              </a:lnSpc>
              <a:spcBef>
                <a:spcPts val="180"/>
              </a:spcBef>
            </a:pPr>
            <a:r>
              <a:rPr sz="1600" b="1" spc="-5" dirty="0">
                <a:latin typeface="Arial"/>
                <a:cs typeface="Arial"/>
              </a:rPr>
              <a:t>Storage and</a:t>
            </a:r>
            <a:r>
              <a:rPr sz="1600" b="1" spc="-60" dirty="0">
                <a:latin typeface="Arial"/>
                <a:cs typeface="Arial"/>
              </a:rPr>
              <a:t> </a:t>
            </a:r>
            <a:r>
              <a:rPr sz="1600" b="1" spc="-5" dirty="0">
                <a:latin typeface="Arial"/>
                <a:cs typeface="Arial"/>
              </a:rPr>
              <a:t>I/O  Optimized</a:t>
            </a:r>
            <a:endParaRPr sz="1600">
              <a:latin typeface="Arial"/>
              <a:cs typeface="Arial"/>
            </a:endParaRPr>
          </a:p>
        </p:txBody>
      </p:sp>
      <p:sp>
        <p:nvSpPr>
          <p:cNvPr id="11" name="object 11"/>
          <p:cNvSpPr/>
          <p:nvPr/>
        </p:nvSpPr>
        <p:spPr>
          <a:xfrm>
            <a:off x="4042930" y="3507046"/>
            <a:ext cx="957529" cy="35103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042930" y="3983626"/>
            <a:ext cx="957529" cy="351035"/>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4394200" y="3746500"/>
            <a:ext cx="3073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I3</a:t>
            </a:r>
            <a:endParaRPr sz="2100">
              <a:latin typeface="Arial Black"/>
              <a:cs typeface="Arial Black"/>
            </a:endParaRPr>
          </a:p>
        </p:txBody>
      </p:sp>
      <p:sp>
        <p:nvSpPr>
          <p:cNvPr id="14" name="object 14"/>
          <p:cNvSpPr txBox="1"/>
          <p:nvPr/>
        </p:nvSpPr>
        <p:spPr>
          <a:xfrm>
            <a:off x="8452475" y="1122734"/>
            <a:ext cx="1482090" cy="987450"/>
          </a:xfrm>
          <a:prstGeom prst="rect">
            <a:avLst/>
          </a:prstGeom>
        </p:spPr>
        <p:txBody>
          <a:bodyPr vert="horz" wrap="square" lIns="0" tIns="12700" rIns="0" bIns="0" rtlCol="0">
            <a:spAutoFit/>
          </a:bodyPr>
          <a:lstStyle/>
          <a:p>
            <a:pPr algn="ctr">
              <a:lnSpc>
                <a:spcPts val="1910"/>
              </a:lnSpc>
              <a:spcBef>
                <a:spcPts val="100"/>
              </a:spcBef>
            </a:pPr>
            <a:r>
              <a:rPr sz="1600" b="1" spc="-5" dirty="0">
                <a:latin typeface="Arial"/>
                <a:cs typeface="Arial"/>
              </a:rPr>
              <a:t>GPU- or</a:t>
            </a:r>
            <a:r>
              <a:rPr sz="1600" b="1" spc="-60" dirty="0">
                <a:latin typeface="Arial"/>
                <a:cs typeface="Arial"/>
              </a:rPr>
              <a:t> </a:t>
            </a:r>
            <a:r>
              <a:rPr sz="1600" b="1" spc="-5" dirty="0">
                <a:latin typeface="Arial"/>
                <a:cs typeface="Arial"/>
              </a:rPr>
              <a:t>FPGA-</a:t>
            </a:r>
            <a:endParaRPr sz="1600" dirty="0">
              <a:latin typeface="Arial"/>
              <a:cs typeface="Arial"/>
            </a:endParaRPr>
          </a:p>
          <a:p>
            <a:pPr algn="ctr">
              <a:lnSpc>
                <a:spcPts val="1910"/>
              </a:lnSpc>
            </a:pPr>
            <a:r>
              <a:rPr sz="1600" b="1" spc="-5" dirty="0">
                <a:latin typeface="Arial"/>
                <a:cs typeface="Arial"/>
              </a:rPr>
              <a:t>Enabled</a:t>
            </a:r>
            <a:r>
              <a:rPr lang="en-US" sz="1600" b="1" spc="-5" dirty="0">
                <a:latin typeface="Arial"/>
                <a:cs typeface="Arial"/>
              </a:rPr>
              <a:t> (Accelerated Computing) </a:t>
            </a:r>
            <a:endParaRPr sz="1600" dirty="0">
              <a:latin typeface="Arial"/>
              <a:cs typeface="Arial"/>
            </a:endParaRPr>
          </a:p>
        </p:txBody>
      </p:sp>
      <p:sp>
        <p:nvSpPr>
          <p:cNvPr id="15" name="object 15"/>
          <p:cNvSpPr txBox="1"/>
          <p:nvPr/>
        </p:nvSpPr>
        <p:spPr>
          <a:xfrm>
            <a:off x="6438900" y="1409700"/>
            <a:ext cx="1007744"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b="1" spc="-5" dirty="0">
                <a:latin typeface="Arial"/>
                <a:cs typeface="Arial"/>
              </a:rPr>
              <a:t>Memory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16" name="object 16"/>
          <p:cNvSpPr/>
          <p:nvPr/>
        </p:nvSpPr>
        <p:spPr>
          <a:xfrm>
            <a:off x="4113771" y="4822626"/>
            <a:ext cx="957529" cy="35103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113771" y="5299209"/>
            <a:ext cx="957529" cy="351035"/>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4368800" y="50292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D2</a:t>
            </a:r>
            <a:endParaRPr sz="2100">
              <a:latin typeface="Arial Black"/>
              <a:cs typeface="Arial Black"/>
            </a:endParaRPr>
          </a:p>
        </p:txBody>
      </p:sp>
      <p:sp>
        <p:nvSpPr>
          <p:cNvPr id="19" name="object 19"/>
          <p:cNvSpPr/>
          <p:nvPr/>
        </p:nvSpPr>
        <p:spPr>
          <a:xfrm>
            <a:off x="457321" y="3401407"/>
            <a:ext cx="974596" cy="1028275"/>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711200" y="37084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M4</a:t>
            </a:r>
            <a:endParaRPr sz="2100">
              <a:latin typeface="Arial Black"/>
              <a:cs typeface="Arial Black"/>
            </a:endParaRPr>
          </a:p>
        </p:txBody>
      </p:sp>
      <p:grpSp>
        <p:nvGrpSpPr>
          <p:cNvPr id="21" name="object 21"/>
          <p:cNvGrpSpPr/>
          <p:nvPr/>
        </p:nvGrpSpPr>
        <p:grpSpPr>
          <a:xfrm>
            <a:off x="6224041" y="3182504"/>
            <a:ext cx="1422400" cy="692150"/>
            <a:chOff x="6224041" y="3182504"/>
            <a:chExt cx="1422400" cy="692150"/>
          </a:xfrm>
        </p:grpSpPr>
        <p:sp>
          <p:nvSpPr>
            <p:cNvPr id="22" name="object 22"/>
            <p:cNvSpPr/>
            <p:nvPr/>
          </p:nvSpPr>
          <p:spPr>
            <a:xfrm>
              <a:off x="6224041" y="3593858"/>
              <a:ext cx="1422400" cy="28061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224041" y="3182504"/>
              <a:ext cx="1422400" cy="280620"/>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6610921" y="3237483"/>
              <a:ext cx="567690" cy="506095"/>
            </a:xfrm>
            <a:custGeom>
              <a:avLst/>
              <a:gdLst/>
              <a:ahLst/>
              <a:cxnLst/>
              <a:rect l="l" t="t" r="r" b="b"/>
              <a:pathLst>
                <a:path w="567690" h="506095">
                  <a:moveTo>
                    <a:pt x="0" y="0"/>
                  </a:moveTo>
                  <a:lnTo>
                    <a:pt x="567321" y="0"/>
                  </a:lnTo>
                  <a:lnTo>
                    <a:pt x="567321" y="505840"/>
                  </a:lnTo>
                  <a:lnTo>
                    <a:pt x="0" y="505840"/>
                  </a:lnTo>
                  <a:lnTo>
                    <a:pt x="0" y="0"/>
                  </a:lnTo>
                  <a:close/>
                </a:path>
              </a:pathLst>
            </a:custGeom>
            <a:solidFill>
              <a:srgbClr val="FFFFFF"/>
            </a:solidFill>
          </p:spPr>
          <p:txBody>
            <a:bodyPr wrap="square" lIns="0" tIns="0" rIns="0" bIns="0" rtlCol="0"/>
            <a:lstStyle/>
            <a:p>
              <a:endParaRPr/>
            </a:p>
          </p:txBody>
        </p:sp>
      </p:grpSp>
      <p:sp>
        <p:nvSpPr>
          <p:cNvPr id="25" name="object 25"/>
          <p:cNvSpPr/>
          <p:nvPr/>
        </p:nvSpPr>
        <p:spPr>
          <a:xfrm>
            <a:off x="2136203" y="3401879"/>
            <a:ext cx="948683" cy="1028274"/>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2413000" y="37465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C4</a:t>
            </a:r>
            <a:endParaRPr sz="2100">
              <a:latin typeface="Arial Black"/>
              <a:cs typeface="Arial Black"/>
            </a:endParaRPr>
          </a:p>
        </p:txBody>
      </p:sp>
      <p:sp>
        <p:nvSpPr>
          <p:cNvPr id="27" name="object 27"/>
          <p:cNvSpPr/>
          <p:nvPr/>
        </p:nvSpPr>
        <p:spPr>
          <a:xfrm>
            <a:off x="10319422" y="1940814"/>
            <a:ext cx="1423060" cy="1319555"/>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0947400" y="2730500"/>
            <a:ext cx="3962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T2</a:t>
            </a:r>
            <a:endParaRPr sz="2100">
              <a:latin typeface="Arial Black"/>
              <a:cs typeface="Arial Black"/>
            </a:endParaRPr>
          </a:p>
        </p:txBody>
      </p:sp>
      <p:sp>
        <p:nvSpPr>
          <p:cNvPr id="29" name="object 29"/>
          <p:cNvSpPr txBox="1"/>
          <p:nvPr/>
        </p:nvSpPr>
        <p:spPr>
          <a:xfrm>
            <a:off x="6692900" y="33147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X1</a:t>
            </a:r>
            <a:endParaRPr sz="2100">
              <a:latin typeface="Arial Black"/>
              <a:cs typeface="Arial Black"/>
            </a:endParaRPr>
          </a:p>
        </p:txBody>
      </p:sp>
      <p:sp>
        <p:nvSpPr>
          <p:cNvPr id="30" name="object 30"/>
          <p:cNvSpPr/>
          <p:nvPr/>
        </p:nvSpPr>
        <p:spPr>
          <a:xfrm>
            <a:off x="8743784" y="2110184"/>
            <a:ext cx="861848" cy="860319"/>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8886202" y="2263724"/>
            <a:ext cx="567690" cy="506095"/>
          </a:xfrm>
          <a:prstGeom prst="rect">
            <a:avLst/>
          </a:prstGeom>
          <a:solidFill>
            <a:srgbClr val="FFFFFF"/>
          </a:solidFill>
        </p:spPr>
        <p:txBody>
          <a:bodyPr vert="horz" wrap="square" lIns="0" tIns="98425" rIns="0" bIns="0" rtlCol="0">
            <a:spAutoFit/>
          </a:bodyPr>
          <a:lstStyle/>
          <a:p>
            <a:pPr marL="92075">
              <a:lnSpc>
                <a:spcPct val="100000"/>
              </a:lnSpc>
              <a:spcBef>
                <a:spcPts val="775"/>
              </a:spcBef>
            </a:pPr>
            <a:r>
              <a:rPr sz="2100" dirty="0">
                <a:latin typeface="Arial Black"/>
                <a:cs typeface="Arial Black"/>
              </a:rPr>
              <a:t>P3</a:t>
            </a:r>
            <a:endParaRPr sz="2100">
              <a:latin typeface="Arial Black"/>
              <a:cs typeface="Arial Black"/>
            </a:endParaRPr>
          </a:p>
        </p:txBody>
      </p:sp>
      <p:sp>
        <p:nvSpPr>
          <p:cNvPr id="32" name="object 32"/>
          <p:cNvSpPr/>
          <p:nvPr/>
        </p:nvSpPr>
        <p:spPr>
          <a:xfrm>
            <a:off x="8743784" y="3178775"/>
            <a:ext cx="861848" cy="860319"/>
          </a:xfrm>
          <a:prstGeom prst="rect">
            <a:avLst/>
          </a:prstGeom>
          <a:blipFill>
            <a:blip r:embed="rId8" cstate="print"/>
            <a:stretch>
              <a:fillRect/>
            </a:stretch>
          </a:blipFill>
        </p:spPr>
        <p:txBody>
          <a:bodyPr wrap="square" lIns="0" tIns="0" rIns="0" bIns="0" rtlCol="0"/>
          <a:lstStyle/>
          <a:p>
            <a:endParaRPr/>
          </a:p>
        </p:txBody>
      </p:sp>
      <p:sp>
        <p:nvSpPr>
          <p:cNvPr id="33" name="object 33"/>
          <p:cNvSpPr txBox="1"/>
          <p:nvPr/>
        </p:nvSpPr>
        <p:spPr>
          <a:xfrm>
            <a:off x="8885097" y="3356412"/>
            <a:ext cx="567690" cy="506095"/>
          </a:xfrm>
          <a:prstGeom prst="rect">
            <a:avLst/>
          </a:prstGeom>
          <a:solidFill>
            <a:srgbClr val="FFFFFF"/>
          </a:solidFill>
        </p:spPr>
        <p:txBody>
          <a:bodyPr vert="horz" wrap="square" lIns="0" tIns="90170" rIns="0" bIns="0" rtlCol="0">
            <a:spAutoFit/>
          </a:bodyPr>
          <a:lstStyle/>
          <a:p>
            <a:pPr marL="102235">
              <a:lnSpc>
                <a:spcPct val="100000"/>
              </a:lnSpc>
              <a:spcBef>
                <a:spcPts val="710"/>
              </a:spcBef>
            </a:pPr>
            <a:r>
              <a:rPr sz="2100" dirty="0">
                <a:latin typeface="Arial Black"/>
                <a:cs typeface="Arial Black"/>
              </a:rPr>
              <a:t>P2</a:t>
            </a:r>
            <a:endParaRPr sz="2100">
              <a:latin typeface="Arial Black"/>
              <a:cs typeface="Arial Black"/>
            </a:endParaRPr>
          </a:p>
        </p:txBody>
      </p:sp>
      <p:sp>
        <p:nvSpPr>
          <p:cNvPr id="34" name="object 34"/>
          <p:cNvSpPr/>
          <p:nvPr/>
        </p:nvSpPr>
        <p:spPr>
          <a:xfrm>
            <a:off x="8754478" y="4242832"/>
            <a:ext cx="861848" cy="860319"/>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8903055" y="4416425"/>
            <a:ext cx="567690" cy="506095"/>
          </a:xfrm>
          <a:prstGeom prst="rect">
            <a:avLst/>
          </a:prstGeom>
          <a:solidFill>
            <a:srgbClr val="FFFFFF"/>
          </a:solidFill>
        </p:spPr>
        <p:txBody>
          <a:bodyPr vert="horz" wrap="square" lIns="0" tIns="92075" rIns="0" bIns="0" rtlCol="0">
            <a:spAutoFit/>
          </a:bodyPr>
          <a:lstStyle/>
          <a:p>
            <a:pPr marL="88265">
              <a:lnSpc>
                <a:spcPct val="100000"/>
              </a:lnSpc>
              <a:spcBef>
                <a:spcPts val="725"/>
              </a:spcBef>
            </a:pPr>
            <a:r>
              <a:rPr sz="2100" dirty="0">
                <a:latin typeface="Arial Black"/>
                <a:cs typeface="Arial Black"/>
              </a:rPr>
              <a:t>G3</a:t>
            </a:r>
            <a:endParaRPr sz="2100">
              <a:latin typeface="Arial Black"/>
              <a:cs typeface="Arial Black"/>
            </a:endParaRPr>
          </a:p>
        </p:txBody>
      </p:sp>
      <p:grpSp>
        <p:nvGrpSpPr>
          <p:cNvPr id="36" name="object 36"/>
          <p:cNvGrpSpPr/>
          <p:nvPr/>
        </p:nvGrpSpPr>
        <p:grpSpPr>
          <a:xfrm>
            <a:off x="6224041" y="4288509"/>
            <a:ext cx="1422400" cy="692150"/>
            <a:chOff x="6224041" y="4288509"/>
            <a:chExt cx="1422400" cy="692150"/>
          </a:xfrm>
        </p:grpSpPr>
        <p:sp>
          <p:nvSpPr>
            <p:cNvPr id="37" name="object 37"/>
            <p:cNvSpPr/>
            <p:nvPr/>
          </p:nvSpPr>
          <p:spPr>
            <a:xfrm>
              <a:off x="6224041" y="4699863"/>
              <a:ext cx="1422400" cy="28061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6224041" y="4288509"/>
              <a:ext cx="1422400" cy="280620"/>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660781" y="4387037"/>
              <a:ext cx="567690" cy="506095"/>
            </a:xfrm>
            <a:custGeom>
              <a:avLst/>
              <a:gdLst/>
              <a:ahLst/>
              <a:cxnLst/>
              <a:rect l="l" t="t" r="r" b="b"/>
              <a:pathLst>
                <a:path w="567690" h="506095">
                  <a:moveTo>
                    <a:pt x="0" y="0"/>
                  </a:moveTo>
                  <a:lnTo>
                    <a:pt x="567308" y="0"/>
                  </a:lnTo>
                  <a:lnTo>
                    <a:pt x="567308" y="505840"/>
                  </a:lnTo>
                  <a:lnTo>
                    <a:pt x="0" y="505840"/>
                  </a:lnTo>
                  <a:lnTo>
                    <a:pt x="0" y="0"/>
                  </a:lnTo>
                  <a:close/>
                </a:path>
              </a:pathLst>
            </a:custGeom>
            <a:solidFill>
              <a:srgbClr val="FFFFFF"/>
            </a:solidFill>
          </p:spPr>
          <p:txBody>
            <a:bodyPr wrap="square" lIns="0" tIns="0" rIns="0" bIns="0" rtlCol="0"/>
            <a:lstStyle/>
            <a:p>
              <a:endParaRPr/>
            </a:p>
          </p:txBody>
        </p:sp>
      </p:grpSp>
      <p:sp>
        <p:nvSpPr>
          <p:cNvPr id="40" name="object 40"/>
          <p:cNvSpPr txBox="1"/>
          <p:nvPr/>
        </p:nvSpPr>
        <p:spPr>
          <a:xfrm>
            <a:off x="6743700" y="44704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R4</a:t>
            </a:r>
            <a:endParaRPr sz="2100">
              <a:latin typeface="Arial Black"/>
              <a:cs typeface="Arial Black"/>
            </a:endParaRPr>
          </a:p>
        </p:txBody>
      </p:sp>
      <p:sp>
        <p:nvSpPr>
          <p:cNvPr id="41" name="object 41"/>
          <p:cNvSpPr txBox="1"/>
          <p:nvPr/>
        </p:nvSpPr>
        <p:spPr>
          <a:xfrm>
            <a:off x="10401300" y="1397000"/>
            <a:ext cx="1268095" cy="510540"/>
          </a:xfrm>
          <a:prstGeom prst="rect">
            <a:avLst/>
          </a:prstGeom>
        </p:spPr>
        <p:txBody>
          <a:bodyPr vert="horz" wrap="square" lIns="0" tIns="22860" rIns="0" bIns="0" rtlCol="0">
            <a:spAutoFit/>
          </a:bodyPr>
          <a:lstStyle/>
          <a:p>
            <a:pPr marL="12700" marR="5080" indent="152400">
              <a:lnSpc>
                <a:spcPts val="1900"/>
              </a:lnSpc>
              <a:spcBef>
                <a:spcPts val="180"/>
              </a:spcBef>
            </a:pPr>
            <a:r>
              <a:rPr sz="1600" b="1" spc="-5" dirty="0">
                <a:latin typeface="Arial"/>
                <a:cs typeface="Arial"/>
              </a:rPr>
              <a:t>Burstable  </a:t>
            </a:r>
            <a:r>
              <a:rPr sz="1600" b="1" dirty="0">
                <a:latin typeface="Arial"/>
                <a:cs typeface="Arial"/>
              </a:rPr>
              <a:t>Perf</a:t>
            </a:r>
            <a:r>
              <a:rPr sz="1600" b="1" spc="-5" dirty="0">
                <a:latin typeface="Arial"/>
                <a:cs typeface="Arial"/>
              </a:rPr>
              <a:t>o</a:t>
            </a:r>
            <a:r>
              <a:rPr sz="1600" b="1" dirty="0">
                <a:latin typeface="Arial"/>
                <a:cs typeface="Arial"/>
              </a:rPr>
              <a:t>rma</a:t>
            </a:r>
            <a:r>
              <a:rPr sz="1600" b="1" spc="-5" dirty="0">
                <a:latin typeface="Arial"/>
                <a:cs typeface="Arial"/>
              </a:rPr>
              <a:t>n</a:t>
            </a:r>
            <a:r>
              <a:rPr sz="1600" b="1" dirty="0">
                <a:latin typeface="Arial"/>
                <a:cs typeface="Arial"/>
              </a:rPr>
              <a:t>ce</a:t>
            </a:r>
            <a:endParaRPr sz="1600">
              <a:latin typeface="Arial"/>
              <a:cs typeface="Arial"/>
            </a:endParaRPr>
          </a:p>
        </p:txBody>
      </p:sp>
      <p:sp>
        <p:nvSpPr>
          <p:cNvPr id="42" name="object 42"/>
          <p:cNvSpPr/>
          <p:nvPr/>
        </p:nvSpPr>
        <p:spPr>
          <a:xfrm>
            <a:off x="4090161" y="2245276"/>
            <a:ext cx="957529" cy="351035"/>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4090161" y="2721856"/>
            <a:ext cx="957529" cy="351035"/>
          </a:xfrm>
          <a:prstGeom prst="rect">
            <a:avLst/>
          </a:prstGeom>
          <a:blipFill>
            <a:blip r:embed="rId5" cstate="print"/>
            <a:stretch>
              <a:fillRect/>
            </a:stretch>
          </a:blipFill>
        </p:spPr>
        <p:txBody>
          <a:bodyPr wrap="square" lIns="0" tIns="0" rIns="0" bIns="0" rtlCol="0"/>
          <a:lstStyle/>
          <a:p>
            <a:endParaRPr/>
          </a:p>
        </p:txBody>
      </p:sp>
      <p:sp>
        <p:nvSpPr>
          <p:cNvPr id="44" name="object 44"/>
          <p:cNvSpPr txBox="1"/>
          <p:nvPr/>
        </p:nvSpPr>
        <p:spPr>
          <a:xfrm>
            <a:off x="4330700" y="2451100"/>
            <a:ext cx="42545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H1</a:t>
            </a:r>
            <a:endParaRPr sz="2100">
              <a:latin typeface="Arial Black"/>
              <a:cs typeface="Arial Black"/>
            </a:endParaRPr>
          </a:p>
        </p:txBody>
      </p:sp>
      <p:grpSp>
        <p:nvGrpSpPr>
          <p:cNvPr id="45" name="object 45"/>
          <p:cNvGrpSpPr/>
          <p:nvPr/>
        </p:nvGrpSpPr>
        <p:grpSpPr>
          <a:xfrm>
            <a:off x="6217437" y="2088183"/>
            <a:ext cx="1422400" cy="692150"/>
            <a:chOff x="6217437" y="2088183"/>
            <a:chExt cx="1422400" cy="692150"/>
          </a:xfrm>
        </p:grpSpPr>
        <p:sp>
          <p:nvSpPr>
            <p:cNvPr id="46" name="object 46"/>
            <p:cNvSpPr/>
            <p:nvPr/>
          </p:nvSpPr>
          <p:spPr>
            <a:xfrm>
              <a:off x="6217437" y="2499536"/>
              <a:ext cx="1422400" cy="280620"/>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6217437" y="2088183"/>
              <a:ext cx="1422400" cy="280620"/>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6548272" y="2202395"/>
              <a:ext cx="741045" cy="506095"/>
            </a:xfrm>
            <a:custGeom>
              <a:avLst/>
              <a:gdLst/>
              <a:ahLst/>
              <a:cxnLst/>
              <a:rect l="l" t="t" r="r" b="b"/>
              <a:pathLst>
                <a:path w="741045" h="506094">
                  <a:moveTo>
                    <a:pt x="0" y="0"/>
                  </a:moveTo>
                  <a:lnTo>
                    <a:pt x="740587" y="0"/>
                  </a:lnTo>
                  <a:lnTo>
                    <a:pt x="740587" y="505841"/>
                  </a:lnTo>
                  <a:lnTo>
                    <a:pt x="0" y="505841"/>
                  </a:lnTo>
                  <a:lnTo>
                    <a:pt x="0"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6629400" y="2286000"/>
            <a:ext cx="5886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a:t>
            </a:r>
            <a:r>
              <a:rPr sz="2100" dirty="0">
                <a:latin typeface="Arial Black"/>
                <a:cs typeface="Arial Black"/>
              </a:rPr>
              <a:t>1e</a:t>
            </a:r>
            <a:endParaRPr sz="2100">
              <a:latin typeface="Arial Black"/>
              <a:cs typeface="Arial Black"/>
            </a:endParaRPr>
          </a:p>
        </p:txBody>
      </p:sp>
      <p:sp>
        <p:nvSpPr>
          <p:cNvPr id="50" name="object 50"/>
          <p:cNvSpPr/>
          <p:nvPr/>
        </p:nvSpPr>
        <p:spPr>
          <a:xfrm>
            <a:off x="8754478" y="5299208"/>
            <a:ext cx="861848" cy="860319"/>
          </a:xfrm>
          <a:prstGeom prst="rect">
            <a:avLst/>
          </a:prstGeom>
          <a:blipFill>
            <a:blip r:embed="rId8" cstate="print"/>
            <a:stretch>
              <a:fillRect/>
            </a:stretch>
          </a:blipFill>
        </p:spPr>
        <p:txBody>
          <a:bodyPr wrap="square" lIns="0" tIns="0" rIns="0" bIns="0" rtlCol="0"/>
          <a:lstStyle/>
          <a:p>
            <a:endParaRPr/>
          </a:p>
        </p:txBody>
      </p:sp>
      <p:sp>
        <p:nvSpPr>
          <p:cNvPr id="51" name="object 51"/>
          <p:cNvSpPr txBox="1"/>
          <p:nvPr/>
        </p:nvSpPr>
        <p:spPr>
          <a:xfrm>
            <a:off x="8903055" y="5472798"/>
            <a:ext cx="567690" cy="506095"/>
          </a:xfrm>
          <a:prstGeom prst="rect">
            <a:avLst/>
          </a:prstGeom>
          <a:solidFill>
            <a:srgbClr val="FFFFFF"/>
          </a:solidFill>
        </p:spPr>
        <p:txBody>
          <a:bodyPr vert="horz" wrap="square" lIns="0" tIns="89535" rIns="0" bIns="0" rtlCol="0">
            <a:spAutoFit/>
          </a:bodyPr>
          <a:lstStyle/>
          <a:p>
            <a:pPr marL="100965">
              <a:lnSpc>
                <a:spcPct val="100000"/>
              </a:lnSpc>
              <a:spcBef>
                <a:spcPts val="705"/>
              </a:spcBef>
            </a:pPr>
            <a:r>
              <a:rPr sz="2100" dirty="0">
                <a:latin typeface="Arial Black"/>
                <a:cs typeface="Arial Black"/>
              </a:rPr>
              <a:t>F1</a:t>
            </a:r>
            <a:endParaRPr sz="2100">
              <a:latin typeface="Arial Black"/>
              <a:cs typeface="Arial Black"/>
            </a:endParaRPr>
          </a:p>
        </p:txBody>
      </p:sp>
      <p:sp>
        <p:nvSpPr>
          <p:cNvPr id="52" name="object 52"/>
          <p:cNvSpPr/>
          <p:nvPr/>
        </p:nvSpPr>
        <p:spPr>
          <a:xfrm>
            <a:off x="11457775" y="6039818"/>
            <a:ext cx="662124" cy="78674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9634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13216" y="1688871"/>
            <a:ext cx="3061335" cy="3891279"/>
            <a:chOff x="8713216" y="1688871"/>
            <a:chExt cx="3061335" cy="3891279"/>
          </a:xfrm>
        </p:grpSpPr>
        <p:sp>
          <p:nvSpPr>
            <p:cNvPr id="3" name="object 3"/>
            <p:cNvSpPr/>
            <p:nvPr/>
          </p:nvSpPr>
          <p:spPr>
            <a:xfrm>
              <a:off x="8713216" y="1688871"/>
              <a:ext cx="3060852" cy="3891102"/>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8756078" y="1708721"/>
              <a:ext cx="2975610" cy="3805554"/>
            </a:xfrm>
            <a:custGeom>
              <a:avLst/>
              <a:gdLst/>
              <a:ahLst/>
              <a:cxnLst/>
              <a:rect l="l" t="t" r="r" b="b"/>
              <a:pathLst>
                <a:path w="2975609" h="3805554">
                  <a:moveTo>
                    <a:pt x="2642628" y="0"/>
                  </a:moveTo>
                  <a:lnTo>
                    <a:pt x="332498" y="0"/>
                  </a:lnTo>
                  <a:lnTo>
                    <a:pt x="283362" y="3605"/>
                  </a:lnTo>
                  <a:lnTo>
                    <a:pt x="236465" y="14078"/>
                  </a:lnTo>
                  <a:lnTo>
                    <a:pt x="192322" y="30904"/>
                  </a:lnTo>
                  <a:lnTo>
                    <a:pt x="151446" y="53569"/>
                  </a:lnTo>
                  <a:lnTo>
                    <a:pt x="114351" y="81559"/>
                  </a:lnTo>
                  <a:lnTo>
                    <a:pt x="81553" y="114359"/>
                  </a:lnTo>
                  <a:lnTo>
                    <a:pt x="53565" y="151455"/>
                  </a:lnTo>
                  <a:lnTo>
                    <a:pt x="30901" y="192332"/>
                  </a:lnTo>
                  <a:lnTo>
                    <a:pt x="14077" y="236477"/>
                  </a:lnTo>
                  <a:lnTo>
                    <a:pt x="3604" y="283375"/>
                  </a:lnTo>
                  <a:lnTo>
                    <a:pt x="0" y="332511"/>
                  </a:lnTo>
                  <a:lnTo>
                    <a:pt x="0" y="3472891"/>
                  </a:lnTo>
                  <a:lnTo>
                    <a:pt x="3604" y="3522024"/>
                  </a:lnTo>
                  <a:lnTo>
                    <a:pt x="14077" y="3568919"/>
                  </a:lnTo>
                  <a:lnTo>
                    <a:pt x="30901" y="3613062"/>
                  </a:lnTo>
                  <a:lnTo>
                    <a:pt x="53565" y="3653938"/>
                  </a:lnTo>
                  <a:lnTo>
                    <a:pt x="81553" y="3691032"/>
                  </a:lnTo>
                  <a:lnTo>
                    <a:pt x="114351" y="3723831"/>
                  </a:lnTo>
                  <a:lnTo>
                    <a:pt x="151446" y="3751821"/>
                  </a:lnTo>
                  <a:lnTo>
                    <a:pt x="192322" y="3774485"/>
                  </a:lnTo>
                  <a:lnTo>
                    <a:pt x="236465" y="3791311"/>
                  </a:lnTo>
                  <a:lnTo>
                    <a:pt x="283362" y="3801784"/>
                  </a:lnTo>
                  <a:lnTo>
                    <a:pt x="332498" y="3805389"/>
                  </a:lnTo>
                  <a:lnTo>
                    <a:pt x="2642628" y="3805389"/>
                  </a:lnTo>
                  <a:lnTo>
                    <a:pt x="2691761" y="3801784"/>
                  </a:lnTo>
                  <a:lnTo>
                    <a:pt x="2738657" y="3791311"/>
                  </a:lnTo>
                  <a:lnTo>
                    <a:pt x="2782799" y="3774485"/>
                  </a:lnTo>
                  <a:lnTo>
                    <a:pt x="2823675" y="3751821"/>
                  </a:lnTo>
                  <a:lnTo>
                    <a:pt x="2860770" y="3723831"/>
                  </a:lnTo>
                  <a:lnTo>
                    <a:pt x="2893569" y="3691032"/>
                  </a:lnTo>
                  <a:lnTo>
                    <a:pt x="2921558" y="3653938"/>
                  </a:lnTo>
                  <a:lnTo>
                    <a:pt x="2944223" y="3613062"/>
                  </a:lnTo>
                  <a:lnTo>
                    <a:pt x="2961049" y="3568919"/>
                  </a:lnTo>
                  <a:lnTo>
                    <a:pt x="2971522" y="3522024"/>
                  </a:lnTo>
                  <a:lnTo>
                    <a:pt x="2975127" y="3472891"/>
                  </a:lnTo>
                  <a:lnTo>
                    <a:pt x="2975127" y="332511"/>
                  </a:lnTo>
                  <a:lnTo>
                    <a:pt x="2971522" y="283375"/>
                  </a:lnTo>
                  <a:lnTo>
                    <a:pt x="2961049" y="236477"/>
                  </a:lnTo>
                  <a:lnTo>
                    <a:pt x="2944223" y="192332"/>
                  </a:lnTo>
                  <a:lnTo>
                    <a:pt x="2921558" y="151455"/>
                  </a:lnTo>
                  <a:lnTo>
                    <a:pt x="2893569" y="114359"/>
                  </a:lnTo>
                  <a:lnTo>
                    <a:pt x="2860770" y="81559"/>
                  </a:lnTo>
                  <a:lnTo>
                    <a:pt x="2823675" y="53569"/>
                  </a:lnTo>
                  <a:lnTo>
                    <a:pt x="2782799" y="30904"/>
                  </a:lnTo>
                  <a:lnTo>
                    <a:pt x="2738657" y="14078"/>
                  </a:lnTo>
                  <a:lnTo>
                    <a:pt x="2691761" y="3605"/>
                  </a:lnTo>
                  <a:lnTo>
                    <a:pt x="2642628" y="0"/>
                  </a:lnTo>
                  <a:close/>
                </a:path>
              </a:pathLst>
            </a:custGeom>
            <a:solidFill>
              <a:srgbClr val="C5E0B4"/>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8756078" y="1708721"/>
              <a:ext cx="2975610" cy="3805554"/>
            </a:xfrm>
            <a:custGeom>
              <a:avLst/>
              <a:gdLst/>
              <a:ahLst/>
              <a:cxnLst/>
              <a:rect l="l" t="t" r="r" b="b"/>
              <a:pathLst>
                <a:path w="2975609" h="3805554">
                  <a:moveTo>
                    <a:pt x="332501" y="0"/>
                  </a:moveTo>
                  <a:lnTo>
                    <a:pt x="2642628" y="0"/>
                  </a:lnTo>
                  <a:lnTo>
                    <a:pt x="2691764" y="3605"/>
                  </a:lnTo>
                  <a:lnTo>
                    <a:pt x="2738661" y="14077"/>
                  </a:lnTo>
                  <a:lnTo>
                    <a:pt x="2782805" y="30903"/>
                  </a:lnTo>
                  <a:lnTo>
                    <a:pt x="2823681" y="53567"/>
                  </a:lnTo>
                  <a:lnTo>
                    <a:pt x="2860775" y="81556"/>
                  </a:lnTo>
                  <a:lnTo>
                    <a:pt x="2893573" y="114355"/>
                  </a:lnTo>
                  <a:lnTo>
                    <a:pt x="2921561" y="151450"/>
                  </a:lnTo>
                  <a:lnTo>
                    <a:pt x="2944225" y="192326"/>
                  </a:lnTo>
                  <a:lnTo>
                    <a:pt x="2961050" y="236470"/>
                  </a:lnTo>
                  <a:lnTo>
                    <a:pt x="2971522" y="283366"/>
                  </a:lnTo>
                  <a:lnTo>
                    <a:pt x="2975127" y="332501"/>
                  </a:lnTo>
                  <a:lnTo>
                    <a:pt x="2975127" y="3472878"/>
                  </a:lnTo>
                  <a:lnTo>
                    <a:pt x="2971522" y="3522014"/>
                  </a:lnTo>
                  <a:lnTo>
                    <a:pt x="2961050" y="3568911"/>
                  </a:lnTo>
                  <a:lnTo>
                    <a:pt x="2944225" y="3613055"/>
                  </a:lnTo>
                  <a:lnTo>
                    <a:pt x="2921561" y="3653931"/>
                  </a:lnTo>
                  <a:lnTo>
                    <a:pt x="2893573" y="3691025"/>
                  </a:lnTo>
                  <a:lnTo>
                    <a:pt x="2860775" y="3723823"/>
                  </a:lnTo>
                  <a:lnTo>
                    <a:pt x="2823681" y="3751811"/>
                  </a:lnTo>
                  <a:lnTo>
                    <a:pt x="2782805" y="3774475"/>
                  </a:lnTo>
                  <a:lnTo>
                    <a:pt x="2738661" y="3791300"/>
                  </a:lnTo>
                  <a:lnTo>
                    <a:pt x="2691764" y="3801772"/>
                  </a:lnTo>
                  <a:lnTo>
                    <a:pt x="2642628" y="3805377"/>
                  </a:lnTo>
                  <a:lnTo>
                    <a:pt x="332501" y="3805377"/>
                  </a:lnTo>
                  <a:lnTo>
                    <a:pt x="283366" y="3801772"/>
                  </a:lnTo>
                  <a:lnTo>
                    <a:pt x="236470" y="3791300"/>
                  </a:lnTo>
                  <a:lnTo>
                    <a:pt x="192326" y="3774475"/>
                  </a:lnTo>
                  <a:lnTo>
                    <a:pt x="151450" y="3751811"/>
                  </a:lnTo>
                  <a:lnTo>
                    <a:pt x="114355" y="3723823"/>
                  </a:lnTo>
                  <a:lnTo>
                    <a:pt x="81556" y="3691025"/>
                  </a:lnTo>
                  <a:lnTo>
                    <a:pt x="53567" y="3653931"/>
                  </a:lnTo>
                  <a:lnTo>
                    <a:pt x="30903" y="3613055"/>
                  </a:lnTo>
                  <a:lnTo>
                    <a:pt x="14077" y="3568911"/>
                  </a:lnTo>
                  <a:lnTo>
                    <a:pt x="3605" y="3522014"/>
                  </a:lnTo>
                  <a:lnTo>
                    <a:pt x="0" y="3472878"/>
                  </a:lnTo>
                  <a:lnTo>
                    <a:pt x="0" y="332501"/>
                  </a:lnTo>
                  <a:lnTo>
                    <a:pt x="3605" y="283366"/>
                  </a:lnTo>
                  <a:lnTo>
                    <a:pt x="14077" y="236470"/>
                  </a:lnTo>
                  <a:lnTo>
                    <a:pt x="30903" y="192326"/>
                  </a:lnTo>
                  <a:lnTo>
                    <a:pt x="53567" y="151450"/>
                  </a:lnTo>
                  <a:lnTo>
                    <a:pt x="81556" y="114355"/>
                  </a:lnTo>
                  <a:lnTo>
                    <a:pt x="114355" y="81556"/>
                  </a:lnTo>
                  <a:lnTo>
                    <a:pt x="151450" y="53567"/>
                  </a:lnTo>
                  <a:lnTo>
                    <a:pt x="192326" y="30903"/>
                  </a:lnTo>
                  <a:lnTo>
                    <a:pt x="236470" y="14077"/>
                  </a:lnTo>
                  <a:lnTo>
                    <a:pt x="283366" y="3605"/>
                  </a:lnTo>
                  <a:lnTo>
                    <a:pt x="332501"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9042184"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9085046"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9085046"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9" name="object 9"/>
          <p:cNvGrpSpPr/>
          <p:nvPr/>
        </p:nvGrpSpPr>
        <p:grpSpPr>
          <a:xfrm>
            <a:off x="382010" y="1688871"/>
            <a:ext cx="8140065" cy="3891279"/>
            <a:chOff x="382010" y="1688871"/>
            <a:chExt cx="8140065" cy="3891279"/>
          </a:xfrm>
        </p:grpSpPr>
        <p:sp>
          <p:nvSpPr>
            <p:cNvPr id="10" name="object 10"/>
            <p:cNvSpPr/>
            <p:nvPr/>
          </p:nvSpPr>
          <p:spPr>
            <a:xfrm>
              <a:off x="382010" y="1688871"/>
              <a:ext cx="8139836" cy="3891102"/>
            </a:xfrm>
            <a:prstGeom prst="rect">
              <a:avLst/>
            </a:prstGeom>
            <a:blipFill>
              <a:blip r:embed="rId4"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p:nvPr/>
          </p:nvSpPr>
          <p:spPr>
            <a:xfrm>
              <a:off x="424873" y="1708721"/>
              <a:ext cx="8054340" cy="3805554"/>
            </a:xfrm>
            <a:custGeom>
              <a:avLst/>
              <a:gdLst/>
              <a:ahLst/>
              <a:cxnLst/>
              <a:rect l="l" t="t" r="r" b="b"/>
              <a:pathLst>
                <a:path w="8054340" h="3805554">
                  <a:moveTo>
                    <a:pt x="7669230" y="0"/>
                  </a:moveTo>
                  <a:lnTo>
                    <a:pt x="384877" y="0"/>
                  </a:lnTo>
                  <a:lnTo>
                    <a:pt x="336599" y="2998"/>
                  </a:lnTo>
                  <a:lnTo>
                    <a:pt x="290110" y="11755"/>
                  </a:lnTo>
                  <a:lnTo>
                    <a:pt x="245772" y="25908"/>
                  </a:lnTo>
                  <a:lnTo>
                    <a:pt x="203944" y="45096"/>
                  </a:lnTo>
                  <a:lnTo>
                    <a:pt x="164988" y="68960"/>
                  </a:lnTo>
                  <a:lnTo>
                    <a:pt x="129265" y="97138"/>
                  </a:lnTo>
                  <a:lnTo>
                    <a:pt x="97134" y="129270"/>
                  </a:lnTo>
                  <a:lnTo>
                    <a:pt x="68957" y="164995"/>
                  </a:lnTo>
                  <a:lnTo>
                    <a:pt x="45094" y="203952"/>
                  </a:lnTo>
                  <a:lnTo>
                    <a:pt x="25906" y="245780"/>
                  </a:lnTo>
                  <a:lnTo>
                    <a:pt x="11754" y="290119"/>
                  </a:lnTo>
                  <a:lnTo>
                    <a:pt x="2998" y="336608"/>
                  </a:lnTo>
                  <a:lnTo>
                    <a:pt x="0" y="384886"/>
                  </a:lnTo>
                  <a:lnTo>
                    <a:pt x="0" y="3420516"/>
                  </a:lnTo>
                  <a:lnTo>
                    <a:pt x="2998" y="3468794"/>
                  </a:lnTo>
                  <a:lnTo>
                    <a:pt x="11754" y="3515282"/>
                  </a:lnTo>
                  <a:lnTo>
                    <a:pt x="25906" y="3559620"/>
                  </a:lnTo>
                  <a:lnTo>
                    <a:pt x="45094" y="3601447"/>
                  </a:lnTo>
                  <a:lnTo>
                    <a:pt x="68957" y="3640402"/>
                  </a:lnTo>
                  <a:lnTo>
                    <a:pt x="97134" y="3676126"/>
                  </a:lnTo>
                  <a:lnTo>
                    <a:pt x="129265" y="3708256"/>
                  </a:lnTo>
                  <a:lnTo>
                    <a:pt x="164988" y="3736433"/>
                  </a:lnTo>
                  <a:lnTo>
                    <a:pt x="203944" y="3760295"/>
                  </a:lnTo>
                  <a:lnTo>
                    <a:pt x="245772" y="3779483"/>
                  </a:lnTo>
                  <a:lnTo>
                    <a:pt x="290110" y="3793635"/>
                  </a:lnTo>
                  <a:lnTo>
                    <a:pt x="336599" y="3802391"/>
                  </a:lnTo>
                  <a:lnTo>
                    <a:pt x="384877" y="3805389"/>
                  </a:lnTo>
                  <a:lnTo>
                    <a:pt x="7669230" y="3805389"/>
                  </a:lnTo>
                  <a:lnTo>
                    <a:pt x="7717508" y="3802391"/>
                  </a:lnTo>
                  <a:lnTo>
                    <a:pt x="7763996" y="3793635"/>
                  </a:lnTo>
                  <a:lnTo>
                    <a:pt x="7808334" y="3779483"/>
                  </a:lnTo>
                  <a:lnTo>
                    <a:pt x="7850161" y="3760295"/>
                  </a:lnTo>
                  <a:lnTo>
                    <a:pt x="7889116" y="3736433"/>
                  </a:lnTo>
                  <a:lnTo>
                    <a:pt x="7924840" y="3708256"/>
                  </a:lnTo>
                  <a:lnTo>
                    <a:pt x="7956970" y="3676126"/>
                  </a:lnTo>
                  <a:lnTo>
                    <a:pt x="7985147" y="3640402"/>
                  </a:lnTo>
                  <a:lnTo>
                    <a:pt x="8009009" y="3601447"/>
                  </a:lnTo>
                  <a:lnTo>
                    <a:pt x="8028197" y="3559620"/>
                  </a:lnTo>
                  <a:lnTo>
                    <a:pt x="8042349" y="3515282"/>
                  </a:lnTo>
                  <a:lnTo>
                    <a:pt x="8051105" y="3468794"/>
                  </a:lnTo>
                  <a:lnTo>
                    <a:pt x="8054103" y="3420516"/>
                  </a:lnTo>
                  <a:lnTo>
                    <a:pt x="8054103" y="384886"/>
                  </a:lnTo>
                  <a:lnTo>
                    <a:pt x="8051105" y="336608"/>
                  </a:lnTo>
                  <a:lnTo>
                    <a:pt x="8042349" y="290119"/>
                  </a:lnTo>
                  <a:lnTo>
                    <a:pt x="8028197" y="245780"/>
                  </a:lnTo>
                  <a:lnTo>
                    <a:pt x="8009009" y="203952"/>
                  </a:lnTo>
                  <a:lnTo>
                    <a:pt x="7985147" y="164995"/>
                  </a:lnTo>
                  <a:lnTo>
                    <a:pt x="7956970" y="129270"/>
                  </a:lnTo>
                  <a:lnTo>
                    <a:pt x="7924840" y="97138"/>
                  </a:lnTo>
                  <a:lnTo>
                    <a:pt x="7889116" y="68960"/>
                  </a:lnTo>
                  <a:lnTo>
                    <a:pt x="7850161" y="45096"/>
                  </a:lnTo>
                  <a:lnTo>
                    <a:pt x="7808334" y="25908"/>
                  </a:lnTo>
                  <a:lnTo>
                    <a:pt x="7763996" y="11755"/>
                  </a:lnTo>
                  <a:lnTo>
                    <a:pt x="7717508" y="2998"/>
                  </a:lnTo>
                  <a:lnTo>
                    <a:pt x="7669230" y="0"/>
                  </a:lnTo>
                  <a:close/>
                </a:path>
              </a:pathLst>
            </a:custGeom>
            <a:solidFill>
              <a:srgbClr val="BDD7EE"/>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2" name="object 12"/>
            <p:cNvSpPr/>
            <p:nvPr/>
          </p:nvSpPr>
          <p:spPr>
            <a:xfrm>
              <a:off x="424873" y="1708721"/>
              <a:ext cx="8054340" cy="3805554"/>
            </a:xfrm>
            <a:custGeom>
              <a:avLst/>
              <a:gdLst/>
              <a:ahLst/>
              <a:cxnLst/>
              <a:rect l="l" t="t" r="r" b="b"/>
              <a:pathLst>
                <a:path w="8054340" h="3805554">
                  <a:moveTo>
                    <a:pt x="384876" y="0"/>
                  </a:moveTo>
                  <a:lnTo>
                    <a:pt x="7669225" y="0"/>
                  </a:lnTo>
                  <a:lnTo>
                    <a:pt x="7717505" y="2998"/>
                  </a:lnTo>
                  <a:lnTo>
                    <a:pt x="7763996" y="11754"/>
                  </a:lnTo>
                  <a:lnTo>
                    <a:pt x="7808336" y="25906"/>
                  </a:lnTo>
                  <a:lnTo>
                    <a:pt x="7850164" y="45094"/>
                  </a:lnTo>
                  <a:lnTo>
                    <a:pt x="7889121" y="68956"/>
                  </a:lnTo>
                  <a:lnTo>
                    <a:pt x="7924845" y="97133"/>
                  </a:lnTo>
                  <a:lnTo>
                    <a:pt x="7956976" y="129264"/>
                  </a:lnTo>
                  <a:lnTo>
                    <a:pt x="7985154" y="164988"/>
                  </a:lnTo>
                  <a:lnTo>
                    <a:pt x="8009017" y="203943"/>
                  </a:lnTo>
                  <a:lnTo>
                    <a:pt x="8028204" y="245771"/>
                  </a:lnTo>
                  <a:lnTo>
                    <a:pt x="8042356" y="290109"/>
                  </a:lnTo>
                  <a:lnTo>
                    <a:pt x="8051112" y="336598"/>
                  </a:lnTo>
                  <a:lnTo>
                    <a:pt x="8054111" y="384876"/>
                  </a:lnTo>
                  <a:lnTo>
                    <a:pt x="8054111" y="3420503"/>
                  </a:lnTo>
                  <a:lnTo>
                    <a:pt x="8051112" y="3468781"/>
                  </a:lnTo>
                  <a:lnTo>
                    <a:pt x="8042356" y="3515269"/>
                  </a:lnTo>
                  <a:lnTo>
                    <a:pt x="8028204" y="3559607"/>
                  </a:lnTo>
                  <a:lnTo>
                    <a:pt x="8009017" y="3601434"/>
                  </a:lnTo>
                  <a:lnTo>
                    <a:pt x="7985154" y="3640390"/>
                  </a:lnTo>
                  <a:lnTo>
                    <a:pt x="7956976" y="3676113"/>
                  </a:lnTo>
                  <a:lnTo>
                    <a:pt x="7924845" y="3708243"/>
                  </a:lnTo>
                  <a:lnTo>
                    <a:pt x="7889121" y="3736420"/>
                  </a:lnTo>
                  <a:lnTo>
                    <a:pt x="7850164" y="3760283"/>
                  </a:lnTo>
                  <a:lnTo>
                    <a:pt x="7808336" y="3779470"/>
                  </a:lnTo>
                  <a:lnTo>
                    <a:pt x="7763996" y="3793622"/>
                  </a:lnTo>
                  <a:lnTo>
                    <a:pt x="7717505" y="3802378"/>
                  </a:lnTo>
                  <a:lnTo>
                    <a:pt x="7669225" y="3805377"/>
                  </a:lnTo>
                  <a:lnTo>
                    <a:pt x="384876" y="3805377"/>
                  </a:lnTo>
                  <a:lnTo>
                    <a:pt x="336598" y="3802378"/>
                  </a:lnTo>
                  <a:lnTo>
                    <a:pt x="290109" y="3793622"/>
                  </a:lnTo>
                  <a:lnTo>
                    <a:pt x="245771" y="3779470"/>
                  </a:lnTo>
                  <a:lnTo>
                    <a:pt x="203943" y="3760283"/>
                  </a:lnTo>
                  <a:lnTo>
                    <a:pt x="164988" y="3736420"/>
                  </a:lnTo>
                  <a:lnTo>
                    <a:pt x="129264" y="3708243"/>
                  </a:lnTo>
                  <a:lnTo>
                    <a:pt x="97133" y="3676113"/>
                  </a:lnTo>
                  <a:lnTo>
                    <a:pt x="68956" y="3640390"/>
                  </a:lnTo>
                  <a:lnTo>
                    <a:pt x="45094" y="3601434"/>
                  </a:lnTo>
                  <a:lnTo>
                    <a:pt x="25906" y="3559607"/>
                  </a:lnTo>
                  <a:lnTo>
                    <a:pt x="11754" y="3515269"/>
                  </a:lnTo>
                  <a:lnTo>
                    <a:pt x="2998" y="3468781"/>
                  </a:lnTo>
                  <a:lnTo>
                    <a:pt x="0" y="3420503"/>
                  </a:lnTo>
                  <a:lnTo>
                    <a:pt x="0" y="384876"/>
                  </a:lnTo>
                  <a:lnTo>
                    <a:pt x="2998" y="336598"/>
                  </a:lnTo>
                  <a:lnTo>
                    <a:pt x="11754" y="290109"/>
                  </a:lnTo>
                  <a:lnTo>
                    <a:pt x="25906" y="245771"/>
                  </a:lnTo>
                  <a:lnTo>
                    <a:pt x="45094" y="203943"/>
                  </a:lnTo>
                  <a:lnTo>
                    <a:pt x="68956" y="164988"/>
                  </a:lnTo>
                  <a:lnTo>
                    <a:pt x="97133" y="129264"/>
                  </a:lnTo>
                  <a:lnTo>
                    <a:pt x="129264" y="97133"/>
                  </a:lnTo>
                  <a:lnTo>
                    <a:pt x="164988" y="68956"/>
                  </a:lnTo>
                  <a:lnTo>
                    <a:pt x="203943" y="45094"/>
                  </a:lnTo>
                  <a:lnTo>
                    <a:pt x="245771" y="25906"/>
                  </a:lnTo>
                  <a:lnTo>
                    <a:pt x="290109" y="11754"/>
                  </a:lnTo>
                  <a:lnTo>
                    <a:pt x="336598" y="2998"/>
                  </a:lnTo>
                  <a:lnTo>
                    <a:pt x="384876"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3" name="object 13"/>
            <p:cNvSpPr/>
            <p:nvPr/>
          </p:nvSpPr>
          <p:spPr>
            <a:xfrm>
              <a:off x="646337"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4" name="object 14"/>
            <p:cNvSpPr/>
            <p:nvPr/>
          </p:nvSpPr>
          <p:spPr>
            <a:xfrm>
              <a:off x="689199" y="2373744"/>
              <a:ext cx="2331720" cy="1764664"/>
            </a:xfrm>
            <a:custGeom>
              <a:avLst/>
              <a:gdLst/>
              <a:ahLst/>
              <a:cxnLst/>
              <a:rect l="l" t="t" r="r" b="b"/>
              <a:pathLst>
                <a:path w="2331720" h="1764664">
                  <a:moveTo>
                    <a:pt x="2037071" y="0"/>
                  </a:moveTo>
                  <a:lnTo>
                    <a:pt x="294030" y="0"/>
                  </a:lnTo>
                  <a:lnTo>
                    <a:pt x="246337" y="3848"/>
                  </a:lnTo>
                  <a:lnTo>
                    <a:pt x="201094" y="14990"/>
                  </a:lnTo>
                  <a:lnTo>
                    <a:pt x="158906" y="32820"/>
                  </a:lnTo>
                  <a:lnTo>
                    <a:pt x="120379" y="56732"/>
                  </a:lnTo>
                  <a:lnTo>
                    <a:pt x="86119" y="86121"/>
                  </a:lnTo>
                  <a:lnTo>
                    <a:pt x="56730" y="120382"/>
                  </a:lnTo>
                  <a:lnTo>
                    <a:pt x="32819" y="158909"/>
                  </a:lnTo>
                  <a:lnTo>
                    <a:pt x="14989" y="201096"/>
                  </a:lnTo>
                  <a:lnTo>
                    <a:pt x="3848" y="246338"/>
                  </a:lnTo>
                  <a:lnTo>
                    <a:pt x="0" y="294030"/>
                  </a:lnTo>
                  <a:lnTo>
                    <a:pt x="0" y="1470113"/>
                  </a:lnTo>
                  <a:lnTo>
                    <a:pt x="3848" y="1517808"/>
                  </a:lnTo>
                  <a:lnTo>
                    <a:pt x="14989" y="1563052"/>
                  </a:lnTo>
                  <a:lnTo>
                    <a:pt x="32819" y="1605240"/>
                  </a:lnTo>
                  <a:lnTo>
                    <a:pt x="56730" y="1643767"/>
                  </a:lnTo>
                  <a:lnTo>
                    <a:pt x="86119" y="1678027"/>
                  </a:lnTo>
                  <a:lnTo>
                    <a:pt x="120379" y="1707415"/>
                  </a:lnTo>
                  <a:lnTo>
                    <a:pt x="158906" y="1731326"/>
                  </a:lnTo>
                  <a:lnTo>
                    <a:pt x="201094" y="1749155"/>
                  </a:lnTo>
                  <a:lnTo>
                    <a:pt x="246337" y="1760296"/>
                  </a:lnTo>
                  <a:lnTo>
                    <a:pt x="294030" y="1764144"/>
                  </a:lnTo>
                  <a:lnTo>
                    <a:pt x="2037071" y="1764144"/>
                  </a:lnTo>
                  <a:lnTo>
                    <a:pt x="2084762" y="1760296"/>
                  </a:lnTo>
                  <a:lnTo>
                    <a:pt x="2130005" y="1749155"/>
                  </a:lnTo>
                  <a:lnTo>
                    <a:pt x="2172192" y="1731326"/>
                  </a:lnTo>
                  <a:lnTo>
                    <a:pt x="2210718" y="1707415"/>
                  </a:lnTo>
                  <a:lnTo>
                    <a:pt x="2244979" y="1678027"/>
                  </a:lnTo>
                  <a:lnTo>
                    <a:pt x="2274368" y="1643767"/>
                  </a:lnTo>
                  <a:lnTo>
                    <a:pt x="2298281" y="1605240"/>
                  </a:lnTo>
                  <a:lnTo>
                    <a:pt x="2316111" y="1563052"/>
                  </a:lnTo>
                  <a:lnTo>
                    <a:pt x="2327252" y="1517808"/>
                  </a:lnTo>
                  <a:lnTo>
                    <a:pt x="2331101" y="1470113"/>
                  </a:lnTo>
                  <a:lnTo>
                    <a:pt x="2331101" y="294030"/>
                  </a:lnTo>
                  <a:lnTo>
                    <a:pt x="2327252" y="246338"/>
                  </a:lnTo>
                  <a:lnTo>
                    <a:pt x="2316111" y="201096"/>
                  </a:lnTo>
                  <a:lnTo>
                    <a:pt x="2298281" y="158909"/>
                  </a:lnTo>
                  <a:lnTo>
                    <a:pt x="2274368" y="120382"/>
                  </a:lnTo>
                  <a:lnTo>
                    <a:pt x="2244979" y="86121"/>
                  </a:lnTo>
                  <a:lnTo>
                    <a:pt x="2210718" y="56732"/>
                  </a:lnTo>
                  <a:lnTo>
                    <a:pt x="2172192" y="32820"/>
                  </a:lnTo>
                  <a:lnTo>
                    <a:pt x="2130005" y="14990"/>
                  </a:lnTo>
                  <a:lnTo>
                    <a:pt x="2084762" y="3848"/>
                  </a:lnTo>
                  <a:lnTo>
                    <a:pt x="2037071"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5" name="object 15"/>
            <p:cNvSpPr/>
            <p:nvPr/>
          </p:nvSpPr>
          <p:spPr>
            <a:xfrm>
              <a:off x="689199"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6" name="object 16"/>
          <p:cNvSpPr txBox="1">
            <a:spLocks noGrp="1"/>
          </p:cNvSpPr>
          <p:nvPr>
            <p:ph type="title"/>
          </p:nvPr>
        </p:nvSpPr>
        <p:spPr>
          <a:xfrm>
            <a:off x="266700" y="279400"/>
            <a:ext cx="5181600" cy="695960"/>
          </a:xfrm>
          <a:prstGeom prst="rect">
            <a:avLst/>
          </a:prstGeom>
        </p:spPr>
        <p:txBody>
          <a:bodyPr vert="horz" wrap="square" lIns="0" tIns="12700" rIns="0" bIns="0" rtlCol="0">
            <a:spAutoFit/>
          </a:bodyPr>
          <a:lstStyle/>
          <a:p>
            <a:pPr marL="12700">
              <a:lnSpc>
                <a:spcPct val="100000"/>
              </a:lnSpc>
              <a:spcBef>
                <a:spcPts val="100"/>
              </a:spcBef>
              <a:tabLst>
                <a:tab pos="2218055" algn="l"/>
                <a:tab pos="3460115" algn="l"/>
              </a:tabLst>
            </a:pPr>
            <a:r>
              <a:rPr sz="4400" dirty="0">
                <a:solidFill>
                  <a:schemeClr val="accent1">
                    <a:lumMod val="75000"/>
                  </a:schemeClr>
                </a:solidFill>
                <a:latin typeface="Corbel" panose="020B0503020204020204" pitchFamily="34" charset="0"/>
              </a:rPr>
              <a:t>Amazon	EC2	Pricing</a:t>
            </a:r>
            <a:endParaRPr sz="4400">
              <a:solidFill>
                <a:schemeClr val="accent1">
                  <a:lumMod val="75000"/>
                </a:schemeClr>
              </a:solidFill>
              <a:latin typeface="Corbel" panose="020B0503020204020204" pitchFamily="34" charset="0"/>
            </a:endParaRPr>
          </a:p>
        </p:txBody>
      </p:sp>
      <p:sp>
        <p:nvSpPr>
          <p:cNvPr id="17" name="object 17"/>
          <p:cNvSpPr txBox="1"/>
          <p:nvPr/>
        </p:nvSpPr>
        <p:spPr>
          <a:xfrm>
            <a:off x="977900" y="3048000"/>
            <a:ext cx="17532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chemeClr val="accent1">
                    <a:lumMod val="75000"/>
                  </a:schemeClr>
                </a:solidFill>
                <a:latin typeface="Corbel" panose="020B0503020204020204" pitchFamily="34" charset="0"/>
                <a:cs typeface="Arial"/>
              </a:rPr>
              <a:t>On-Demand</a:t>
            </a:r>
            <a:endParaRPr sz="2400">
              <a:solidFill>
                <a:schemeClr val="accent1">
                  <a:lumMod val="75000"/>
                </a:schemeClr>
              </a:solidFill>
              <a:latin typeface="Corbel" panose="020B0503020204020204" pitchFamily="34" charset="0"/>
              <a:cs typeface="Arial"/>
            </a:endParaRPr>
          </a:p>
        </p:txBody>
      </p:sp>
      <p:grpSp>
        <p:nvGrpSpPr>
          <p:cNvPr id="18" name="object 18"/>
          <p:cNvGrpSpPr/>
          <p:nvPr/>
        </p:nvGrpSpPr>
        <p:grpSpPr>
          <a:xfrm>
            <a:off x="3214039" y="2353881"/>
            <a:ext cx="2417445" cy="1850389"/>
            <a:chOff x="3214039" y="2353881"/>
            <a:chExt cx="2417445" cy="1850389"/>
          </a:xfrm>
        </p:grpSpPr>
        <p:sp>
          <p:nvSpPr>
            <p:cNvPr id="19" name="object 19"/>
            <p:cNvSpPr/>
            <p:nvPr/>
          </p:nvSpPr>
          <p:spPr>
            <a:xfrm>
              <a:off x="3214039"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0" name="object 20"/>
            <p:cNvSpPr/>
            <p:nvPr/>
          </p:nvSpPr>
          <p:spPr>
            <a:xfrm>
              <a:off x="3256902"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1" name="object 21"/>
            <p:cNvSpPr/>
            <p:nvPr/>
          </p:nvSpPr>
          <p:spPr>
            <a:xfrm>
              <a:off x="3256902"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2" name="object 22"/>
          <p:cNvSpPr txBox="1"/>
          <p:nvPr/>
        </p:nvSpPr>
        <p:spPr>
          <a:xfrm>
            <a:off x="3708400" y="2870200"/>
            <a:ext cx="1431925" cy="759460"/>
          </a:xfrm>
          <a:prstGeom prst="rect">
            <a:avLst/>
          </a:prstGeom>
        </p:spPr>
        <p:txBody>
          <a:bodyPr vert="horz" wrap="square" lIns="0" tIns="10160" rIns="0" bIns="0" rtlCol="0">
            <a:spAutoFit/>
          </a:bodyPr>
          <a:lstStyle/>
          <a:p>
            <a:pPr marL="12700" marR="5080" indent="368300">
              <a:lnSpc>
                <a:spcPct val="100699"/>
              </a:lnSpc>
              <a:spcBef>
                <a:spcPts val="80"/>
              </a:spcBef>
            </a:pPr>
            <a:r>
              <a:rPr sz="2400" b="1" spc="-5" dirty="0">
                <a:solidFill>
                  <a:schemeClr val="accent1">
                    <a:lumMod val="75000"/>
                  </a:schemeClr>
                </a:solidFill>
                <a:latin typeface="Corbel" panose="020B0503020204020204" pitchFamily="34" charset="0"/>
                <a:cs typeface="Arial"/>
              </a:rPr>
              <a:t>Spot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grpSp>
        <p:nvGrpSpPr>
          <p:cNvPr id="23" name="object 23"/>
          <p:cNvGrpSpPr/>
          <p:nvPr/>
        </p:nvGrpSpPr>
        <p:grpSpPr>
          <a:xfrm>
            <a:off x="5781751" y="2353881"/>
            <a:ext cx="2417445" cy="1850389"/>
            <a:chOff x="5781751" y="2353881"/>
            <a:chExt cx="2417445" cy="1850389"/>
          </a:xfrm>
        </p:grpSpPr>
        <p:sp>
          <p:nvSpPr>
            <p:cNvPr id="24" name="object 24"/>
            <p:cNvSpPr/>
            <p:nvPr/>
          </p:nvSpPr>
          <p:spPr>
            <a:xfrm>
              <a:off x="5781751"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5" name="object 25"/>
            <p:cNvSpPr/>
            <p:nvPr/>
          </p:nvSpPr>
          <p:spPr>
            <a:xfrm>
              <a:off x="5824613"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6" name="object 26"/>
            <p:cNvSpPr/>
            <p:nvPr/>
          </p:nvSpPr>
          <p:spPr>
            <a:xfrm>
              <a:off x="5824613"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7" name="object 27"/>
          <p:cNvSpPr txBox="1"/>
          <p:nvPr/>
        </p:nvSpPr>
        <p:spPr>
          <a:xfrm>
            <a:off x="6273800" y="2870200"/>
            <a:ext cx="1431925" cy="759460"/>
          </a:xfrm>
          <a:prstGeom prst="rect">
            <a:avLst/>
          </a:prstGeom>
        </p:spPr>
        <p:txBody>
          <a:bodyPr vert="horz" wrap="square" lIns="0" tIns="10160" rIns="0" bIns="0" rtlCol="0">
            <a:spAutoFit/>
          </a:bodyPr>
          <a:lstStyle/>
          <a:p>
            <a:pPr marL="12700" marR="5080" indent="12700">
              <a:lnSpc>
                <a:spcPct val="100699"/>
              </a:lnSpc>
              <a:spcBef>
                <a:spcPts val="80"/>
              </a:spcBef>
            </a:pPr>
            <a:r>
              <a:rPr sz="2400" b="1" spc="-5" dirty="0">
                <a:solidFill>
                  <a:schemeClr val="accent1">
                    <a:lumMod val="75000"/>
                  </a:schemeClr>
                </a:solidFill>
                <a:latin typeface="Corbel" panose="020B0503020204020204" pitchFamily="34" charset="0"/>
                <a:cs typeface="Arial"/>
              </a:rPr>
              <a:t>Reserved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sp>
        <p:nvSpPr>
          <p:cNvPr id="28" name="object 28"/>
          <p:cNvSpPr txBox="1"/>
          <p:nvPr/>
        </p:nvSpPr>
        <p:spPr>
          <a:xfrm>
            <a:off x="9512300" y="2870200"/>
            <a:ext cx="1482725" cy="759460"/>
          </a:xfrm>
          <a:prstGeom prst="rect">
            <a:avLst/>
          </a:prstGeom>
        </p:spPr>
        <p:txBody>
          <a:bodyPr vert="horz" wrap="square" lIns="0" tIns="10160" rIns="0" bIns="0" rtlCol="0">
            <a:spAutoFit/>
          </a:bodyPr>
          <a:lstStyle/>
          <a:p>
            <a:pPr marL="317500" marR="5080" indent="-304800">
              <a:lnSpc>
                <a:spcPct val="100699"/>
              </a:lnSpc>
              <a:spcBef>
                <a:spcPts val="80"/>
              </a:spcBef>
            </a:pPr>
            <a:r>
              <a:rPr sz="2400" b="1" dirty="0">
                <a:solidFill>
                  <a:schemeClr val="accent1">
                    <a:lumMod val="75000"/>
                  </a:schemeClr>
                </a:solidFill>
                <a:latin typeface="Corbel" panose="020B0503020204020204" pitchFamily="34" charset="0"/>
                <a:cs typeface="Arial"/>
              </a:rPr>
              <a:t>De</a:t>
            </a:r>
            <a:r>
              <a:rPr sz="2400" b="1" spc="-5" dirty="0">
                <a:solidFill>
                  <a:schemeClr val="accent1">
                    <a:lumMod val="75000"/>
                  </a:schemeClr>
                </a:solidFill>
                <a:latin typeface="Corbel" panose="020B0503020204020204" pitchFamily="34" charset="0"/>
                <a:cs typeface="Arial"/>
              </a:rPr>
              <a:t>di</a:t>
            </a:r>
            <a:r>
              <a:rPr sz="2400" b="1" dirty="0">
                <a:solidFill>
                  <a:schemeClr val="accent1">
                    <a:lumMod val="75000"/>
                  </a:schemeClr>
                </a:solidFill>
                <a:latin typeface="Corbel" panose="020B0503020204020204" pitchFamily="34" charset="0"/>
                <a:cs typeface="Arial"/>
              </a:rPr>
              <a:t>cated  </a:t>
            </a:r>
            <a:r>
              <a:rPr sz="2400" b="1" spc="-5" dirty="0">
                <a:solidFill>
                  <a:schemeClr val="accent1">
                    <a:lumMod val="75000"/>
                  </a:schemeClr>
                </a:solidFill>
                <a:latin typeface="Corbel" panose="020B0503020204020204" pitchFamily="34" charset="0"/>
                <a:cs typeface="Arial"/>
              </a:rPr>
              <a:t>Hosts</a:t>
            </a:r>
            <a:endParaRPr sz="2400">
              <a:solidFill>
                <a:schemeClr val="accent1">
                  <a:lumMod val="75000"/>
                </a:schemeClr>
              </a:solidFill>
              <a:latin typeface="Corbel" panose="020B0503020204020204" pitchFamily="34" charset="0"/>
              <a:cs typeface="Arial"/>
            </a:endParaRPr>
          </a:p>
        </p:txBody>
      </p:sp>
      <p:sp>
        <p:nvSpPr>
          <p:cNvPr id="29" name="object 29"/>
          <p:cNvSpPr txBox="1"/>
          <p:nvPr/>
        </p:nvSpPr>
        <p:spPr>
          <a:xfrm>
            <a:off x="723900" y="4673600"/>
            <a:ext cx="6043295" cy="787400"/>
          </a:xfrm>
          <a:prstGeom prst="rect">
            <a:avLst/>
          </a:prstGeom>
        </p:spPr>
        <p:txBody>
          <a:bodyPr vert="horz" wrap="square" lIns="0" tIns="88900" rIns="0" bIns="0" rtlCol="0">
            <a:spAutoFit/>
          </a:bodyPr>
          <a:lstStyle/>
          <a:p>
            <a:pPr marL="241300" indent="-228600">
              <a:lnSpc>
                <a:spcPct val="100000"/>
              </a:lnSpc>
              <a:spcBef>
                <a:spcPts val="7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Per-second billing (Amazon Linux and </a:t>
            </a:r>
            <a:r>
              <a:rPr sz="2000" spc="-5" dirty="0">
                <a:solidFill>
                  <a:schemeClr val="accent1">
                    <a:lumMod val="75000"/>
                  </a:schemeClr>
                </a:solidFill>
                <a:latin typeface="Corbel" panose="020B0503020204020204" pitchFamily="34" charset="0"/>
                <a:cs typeface="Arial"/>
              </a:rPr>
              <a:t>Ubuntu</a:t>
            </a:r>
            <a:r>
              <a:rPr sz="2000" spc="-8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only)</a:t>
            </a:r>
          </a:p>
          <a:p>
            <a:pPr marL="241300" indent="-228600">
              <a:lnSpc>
                <a:spcPct val="100000"/>
              </a:lnSpc>
              <a:spcBef>
                <a:spcPts val="6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 billing (All </a:t>
            </a:r>
            <a:r>
              <a:rPr sz="2000" spc="-5" dirty="0">
                <a:solidFill>
                  <a:schemeClr val="accent1">
                    <a:lumMod val="75000"/>
                  </a:schemeClr>
                </a:solidFill>
                <a:latin typeface="Corbel" panose="020B0503020204020204" pitchFamily="34" charset="0"/>
                <a:cs typeface="Arial"/>
              </a:rPr>
              <a:t>other</a:t>
            </a:r>
            <a:r>
              <a:rPr sz="2000" spc="-2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OSs)</a:t>
            </a:r>
            <a:endParaRPr sz="2000" dirty="0">
              <a:solidFill>
                <a:schemeClr val="accent1">
                  <a:lumMod val="75000"/>
                </a:schemeClr>
              </a:solidFill>
              <a:latin typeface="Corbel" panose="020B0503020204020204" pitchFamily="34" charset="0"/>
              <a:cs typeface="Arial"/>
            </a:endParaRPr>
          </a:p>
        </p:txBody>
      </p:sp>
      <p:sp>
        <p:nvSpPr>
          <p:cNvPr id="30" name="object 30"/>
          <p:cNvSpPr txBox="1"/>
          <p:nvPr/>
        </p:nvSpPr>
        <p:spPr>
          <a:xfrm>
            <a:off x="8902700" y="5054600"/>
            <a:ext cx="1962785" cy="33020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a:t>
            </a:r>
            <a:r>
              <a:rPr sz="2000" spc="-9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billing</a:t>
            </a:r>
            <a:endParaRPr sz="2000">
              <a:solidFill>
                <a:schemeClr val="accent1">
                  <a:lumMod val="75000"/>
                </a:schemeClr>
              </a:solidFill>
              <a:latin typeface="Corbel" panose="020B0503020204020204" pitchFamily="34" charset="0"/>
              <a:cs typeface="Arial"/>
            </a:endParaRPr>
          </a:p>
        </p:txBody>
      </p:sp>
      <p:sp>
        <p:nvSpPr>
          <p:cNvPr id="31" name="object 31"/>
          <p:cNvSpPr/>
          <p:nvPr/>
        </p:nvSpPr>
        <p:spPr>
          <a:xfrm>
            <a:off x="11457775" y="6039818"/>
            <a:ext cx="662124" cy="786740"/>
          </a:xfrm>
          <a:prstGeom prst="rect">
            <a:avLst/>
          </a:prstGeom>
          <a:blipFill>
            <a:blip r:embed="rId5"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832866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a:latin typeface="Arial" panose="020B0604020202020204" pitchFamily="34" charset="0"/>
                <a:cs typeface="Arial" panose="020B0604020202020204" pitchFamily="34" charset="0"/>
              </a:rPr>
              <a:t>EC2 </a:t>
            </a:r>
            <a:r>
              <a:rPr lang="ko-KR" altLang="en-US" sz="3000" dirty="0">
                <a:latin typeface="Arial" panose="020B0604020202020204" pitchFamily="34" charset="0"/>
                <a:cs typeface="Arial" panose="020B0604020202020204" pitchFamily="34" charset="0"/>
              </a:rPr>
              <a:t>생성</a:t>
            </a: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EC2 </a:t>
            </a:r>
            <a:r>
              <a:rPr lang="ko-KR" altLang="en-US" sz="2400" dirty="0">
                <a:latin typeface="Arial" panose="020B0604020202020204" pitchFamily="34" charset="0"/>
                <a:cs typeface="Arial" panose="020B0604020202020204" pitchFamily="34" charset="0"/>
              </a:rPr>
              <a:t>만들기</a:t>
            </a:r>
            <a:endParaRPr lang="en-US" altLang="ko-KR" sz="2400" dirty="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설정 </a:t>
            </a:r>
            <a:r>
              <a:rPr lang="en-US" altLang="ko-KR" dirty="0">
                <a:latin typeface="Arial" panose="020B0604020202020204" pitchFamily="34" charset="0"/>
                <a:cs typeface="Arial" panose="020B0604020202020204" pitchFamily="34" charset="0"/>
              </a:rPr>
              <a:t>: </a:t>
            </a:r>
            <a:r>
              <a:rPr lang="ko-KR" altLang="ko-KR" dirty="0"/>
              <a:t>AMI, 타입, </a:t>
            </a:r>
            <a:r>
              <a:rPr lang="ko-KR" altLang="ko-KR" dirty="0" err="1"/>
              <a:t>세부설정</a:t>
            </a:r>
            <a:r>
              <a:rPr lang="ko-KR" altLang="ko-KR" dirty="0"/>
              <a:t>, </a:t>
            </a:r>
            <a:r>
              <a:rPr lang="ko-KR" altLang="ko-KR" dirty="0" err="1"/>
              <a:t>보안그룹</a:t>
            </a:r>
            <a:r>
              <a:rPr lang="ko-KR" altLang="ko-KR" dirty="0"/>
              <a:t>, </a:t>
            </a:r>
            <a:r>
              <a:rPr lang="ko-KR" altLang="ko-KR" dirty="0" err="1"/>
              <a:t>키발급</a:t>
            </a:r>
            <a:endParaRPr lang="en-US" altLang="ko-KR" dirty="0"/>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실행 </a:t>
            </a:r>
            <a:r>
              <a:rPr lang="en-US" altLang="ko-KR" dirty="0">
                <a:latin typeface="Arial" panose="020B0604020202020204" pitchFamily="34" charset="0"/>
                <a:cs typeface="Arial" panose="020B0604020202020204" pitchFamily="34" charset="0"/>
              </a:rPr>
              <a:t>: launch</a:t>
            </a:r>
            <a:endParaRPr lang="en-US" altLang="ko-KR" dirty="0"/>
          </a:p>
          <a:p>
            <a:pPr marL="228600" indent="-342900"/>
            <a:r>
              <a:rPr lang="en-US" altLang="ko-KR" dirty="0"/>
              <a:t>EC2 </a:t>
            </a:r>
            <a:r>
              <a:rPr lang="ko-KR" altLang="en-US" dirty="0"/>
              <a:t>접속</a:t>
            </a:r>
            <a:r>
              <a:rPr lang="en-US" altLang="ko-KR" dirty="0"/>
              <a:t>	</a:t>
            </a:r>
          </a:p>
          <a:p>
            <a:pPr marL="571500" lvl="1"/>
            <a:r>
              <a:rPr lang="ko-KR" altLang="ko-KR" dirty="0" err="1"/>
              <a:t>Linux</a:t>
            </a:r>
            <a:r>
              <a:rPr lang="ko-KR" altLang="ko-KR" dirty="0"/>
              <a:t> : SSH</a:t>
            </a:r>
            <a:endParaRPr lang="en-US" altLang="ko-KR" dirty="0"/>
          </a:p>
          <a:p>
            <a:pPr marL="914400" lvl="3">
              <a:lnSpc>
                <a:spcPct val="80000"/>
              </a:lnSpc>
              <a:spcAft>
                <a:spcPts val="800"/>
              </a:spcAft>
            </a:pPr>
            <a:r>
              <a:rPr lang="en-US" altLang="ko-KR" sz="2000" dirty="0" err="1"/>
              <a:t>PuttyGen</a:t>
            </a:r>
            <a:r>
              <a:rPr lang="ko-KR" altLang="en-US" sz="2000" dirty="0"/>
              <a:t>으로 </a:t>
            </a:r>
            <a:r>
              <a:rPr lang="en-US" altLang="ko-KR" sz="2000" dirty="0"/>
              <a:t>PPK </a:t>
            </a:r>
            <a:r>
              <a:rPr lang="ko-KR" altLang="en-US" sz="2000" dirty="0"/>
              <a:t>파일 만들기 </a:t>
            </a:r>
            <a:r>
              <a:rPr lang="en-US" altLang="ko-KR" sz="2000" dirty="0"/>
              <a:t>(</a:t>
            </a:r>
            <a:r>
              <a:rPr lang="en-US" altLang="ko-KR" sz="2000" dirty="0" err="1"/>
              <a:t>keypair</a:t>
            </a:r>
            <a:r>
              <a:rPr lang="en-US" altLang="ko-KR" sz="2000" dirty="0"/>
              <a:t>)</a:t>
            </a:r>
          </a:p>
          <a:p>
            <a:pPr marL="914400" lvl="3"/>
            <a:r>
              <a:rPr lang="en-US" altLang="ko-KR" sz="2000" dirty="0"/>
              <a:t>Putty : SSH </a:t>
            </a:r>
            <a:r>
              <a:rPr lang="ko-KR" altLang="en-US" sz="2000" dirty="0"/>
              <a:t>접속</a:t>
            </a:r>
            <a:endParaRPr lang="en-US" altLang="ko-KR" sz="2000" dirty="0"/>
          </a:p>
          <a:p>
            <a:pPr marL="571500" lvl="1"/>
            <a:r>
              <a:rPr lang="en-US" altLang="ko-KR" dirty="0"/>
              <a:t>Window : RDP</a:t>
            </a:r>
          </a:p>
          <a:p>
            <a:pPr marL="914400" lvl="3"/>
            <a:r>
              <a:rPr lang="ko-KR" altLang="ko-KR" sz="2000" dirty="0"/>
              <a:t>원격데스크톱파일다운로드 (RDP) </a:t>
            </a:r>
            <a:endParaRPr lang="en-US" altLang="ko-KR" sz="2000" dirty="0"/>
          </a:p>
          <a:p>
            <a:pPr marL="914400" lvl="3"/>
            <a:r>
              <a:rPr lang="ko-KR" altLang="ko-KR" dirty="0" err="1"/>
              <a:t>키페어</a:t>
            </a:r>
            <a:r>
              <a:rPr lang="ko-KR" altLang="ko-KR" dirty="0"/>
              <a:t>--암호 복사 --&gt; RDP </a:t>
            </a:r>
            <a:r>
              <a:rPr lang="ko-KR" altLang="ko-KR" dirty="0" err="1"/>
              <a:t>Administrator</a:t>
            </a:r>
            <a:r>
              <a:rPr lang="en-US" altLang="ko-KR" dirty="0"/>
              <a:t>,</a:t>
            </a:r>
            <a:r>
              <a:rPr lang="ko-KR" altLang="ko-KR" dirty="0"/>
              <a:t> </a:t>
            </a:r>
            <a:r>
              <a:rPr lang="ko-KR" altLang="ko-KR" dirty="0" err="1"/>
              <a:t>pw</a:t>
            </a:r>
            <a:r>
              <a:rPr lang="ko-KR" altLang="ko-KR" dirty="0"/>
              <a:t>:</a:t>
            </a:r>
          </a:p>
          <a:p>
            <a:pPr marL="685800" lvl="3" indent="0">
              <a:buNone/>
            </a:pPr>
            <a:endParaRPr lang="en-US" altLang="ko-KR" sz="2000" dirty="0"/>
          </a:p>
          <a:p>
            <a:pPr marL="571500" lvl="1"/>
            <a:endParaRPr lang="ko-KR" altLang="ko-KR" dirty="0"/>
          </a:p>
          <a:p>
            <a:pPr marL="571500" lvl="1"/>
            <a:endParaRPr lang="en-US" altLang="ko-KR" dirty="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70000" lnSpcReduction="2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  (.76 vs</a:t>
            </a:r>
            <a:r>
              <a:rPr lang="ko-KR" altLang="en-US" dirty="0"/>
              <a:t> </a:t>
            </a:r>
            <a:r>
              <a:rPr lang="en-US" altLang="ko-KR" dirty="0"/>
              <a:t>0.78 private </a:t>
            </a:r>
            <a:r>
              <a:rPr lang="en-US" altLang="ko-KR" dirty="0" err="1"/>
              <a:t>ppk</a:t>
            </a:r>
            <a:r>
              <a:rPr lang="en-US" altLang="ko-KR" dirty="0"/>
              <a:t> )</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en-US" altLang="ko-KR" dirty="0"/>
          </a:p>
          <a:p>
            <a:pPr lvl="3" latinLnBrk="0"/>
            <a:r>
              <a:rPr lang="en-US" altLang="ko-KR" dirty="0"/>
              <a:t>Window - Appearance – point </a:t>
            </a:r>
            <a:r>
              <a:rPr lang="ko-KR" altLang="en-US" dirty="0"/>
              <a:t>글자크기 확장</a:t>
            </a:r>
            <a:endParaRPr lang="en-US" altLang="ko-KR" dirty="0"/>
          </a:p>
          <a:p>
            <a:pPr lvl="2" latinLnBrk="0"/>
            <a:endParaRPr lang="ko-KR" altLang="ko-KR" dirty="0"/>
          </a:p>
          <a:p>
            <a:pPr lvl="1"/>
            <a:endParaRPr lang="en-US" altLang="ko-KR" dirty="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BD711-DB89-8C40-9439-BD4A0A71CC13}"/>
              </a:ext>
            </a:extLst>
          </p:cNvPr>
          <p:cNvSpPr>
            <a:spLocks noGrp="1"/>
          </p:cNvSpPr>
          <p:nvPr>
            <p:ph type="title"/>
          </p:nvPr>
        </p:nvSpPr>
        <p:spPr>
          <a:xfrm>
            <a:off x="521207" y="448056"/>
            <a:ext cx="9014679" cy="640080"/>
          </a:xfrm>
        </p:spPr>
        <p:txBody>
          <a:bodyPr>
            <a:normAutofit/>
          </a:bodyPr>
          <a:lstStyle/>
          <a:p>
            <a:r>
              <a:rPr lang="en-US" altLang="ko-KR" dirty="0"/>
              <a:t>MAC </a:t>
            </a:r>
            <a:r>
              <a:rPr lang="ko-KR" altLang="en-US" dirty="0"/>
              <a:t>운영체제 내의 </a:t>
            </a:r>
            <a:r>
              <a:rPr lang="en-US" altLang="ko-KR" dirty="0"/>
              <a:t>SSH</a:t>
            </a:r>
            <a:r>
              <a:rPr lang="ko-KR" altLang="en-US" dirty="0"/>
              <a:t>를 이용한 </a:t>
            </a:r>
            <a:r>
              <a:rPr lang="en-US" altLang="ko-KR" dirty="0"/>
              <a:t>EC2</a:t>
            </a:r>
            <a:r>
              <a:rPr lang="ko-KR" altLang="en-US" dirty="0"/>
              <a:t>연결방법</a:t>
            </a:r>
          </a:p>
        </p:txBody>
      </p:sp>
      <p:sp>
        <p:nvSpPr>
          <p:cNvPr id="3" name="내용 개체 틀 2">
            <a:extLst>
              <a:ext uri="{FF2B5EF4-FFF2-40B4-BE49-F238E27FC236}">
                <a16:creationId xmlns:a16="http://schemas.microsoft.com/office/drawing/2014/main" id="{3DBE63E5-D79A-CE10-23EA-C739CBD7D7C6}"/>
              </a:ext>
            </a:extLst>
          </p:cNvPr>
          <p:cNvSpPr>
            <a:spLocks noGrp="1"/>
          </p:cNvSpPr>
          <p:nvPr>
            <p:ph sz="quarter" idx="10"/>
          </p:nvPr>
        </p:nvSpPr>
        <p:spPr>
          <a:xfrm>
            <a:off x="539496" y="1435608"/>
            <a:ext cx="9904984" cy="4974336"/>
          </a:xfrm>
        </p:spPr>
        <p:txBody>
          <a:bodyPr/>
          <a:lstStyle/>
          <a:p>
            <a:r>
              <a:rPr lang="en-US" altLang="ko-KR" dirty="0"/>
              <a:t>1. EC2 </a:t>
            </a:r>
            <a:r>
              <a:rPr lang="ko-KR" altLang="en-US" dirty="0"/>
              <a:t>인스턴스 생성시 연결 키를 </a:t>
            </a:r>
            <a:r>
              <a:rPr lang="en-US" altLang="ko-KR" dirty="0" err="1"/>
              <a:t>ppk</a:t>
            </a:r>
            <a:r>
              <a:rPr lang="ko-KR" altLang="en-US" dirty="0"/>
              <a:t>가 아닌 </a:t>
            </a:r>
            <a:r>
              <a:rPr lang="en-US" altLang="ko-KR" dirty="0" err="1"/>
              <a:t>pem</a:t>
            </a:r>
            <a:r>
              <a:rPr lang="ko-KR" altLang="en-US" dirty="0"/>
              <a:t>으로 받는다</a:t>
            </a:r>
          </a:p>
          <a:p>
            <a:r>
              <a:rPr lang="en-US" altLang="ko-KR" dirty="0"/>
              <a:t>2. </a:t>
            </a:r>
            <a:r>
              <a:rPr lang="en-US" altLang="ko-KR" dirty="0" err="1"/>
              <a:t>pem</a:t>
            </a:r>
            <a:r>
              <a:rPr lang="ko-KR" altLang="en-US" dirty="0"/>
              <a:t>파일의 권한을 </a:t>
            </a:r>
            <a:r>
              <a:rPr lang="en-US" altLang="ko-KR" dirty="0"/>
              <a:t>r— — —</a:t>
            </a:r>
            <a:r>
              <a:rPr lang="ko-KR" altLang="en-US" dirty="0"/>
              <a:t>으로 변경한다 </a:t>
            </a:r>
            <a:r>
              <a:rPr lang="en-US" altLang="ko-KR" dirty="0"/>
              <a:t>(</a:t>
            </a:r>
            <a:r>
              <a:rPr lang="en-US" altLang="ko-KR" dirty="0" err="1"/>
              <a:t>sudo</a:t>
            </a:r>
            <a:r>
              <a:rPr lang="en-US" altLang="ko-KR" dirty="0"/>
              <a:t> </a:t>
            </a:r>
            <a:r>
              <a:rPr lang="en-US" altLang="ko-KR" dirty="0" err="1"/>
              <a:t>chmod</a:t>
            </a:r>
            <a:r>
              <a:rPr lang="en-US" altLang="ko-KR" dirty="0"/>
              <a:t> 400 </a:t>
            </a:r>
            <a:r>
              <a:rPr lang="en-US" altLang="ko-KR" dirty="0" err="1"/>
              <a:t>pem</a:t>
            </a:r>
            <a:r>
              <a:rPr lang="ko-KR" altLang="en-US" dirty="0"/>
              <a:t>파일</a:t>
            </a:r>
            <a:r>
              <a:rPr lang="en-US" altLang="ko-KR" dirty="0"/>
              <a:t>)</a:t>
            </a:r>
          </a:p>
          <a:p>
            <a:r>
              <a:rPr lang="en-US" altLang="ko-KR" dirty="0"/>
              <a:t>3. </a:t>
            </a:r>
            <a:r>
              <a:rPr lang="ko-KR" altLang="en-US" dirty="0"/>
              <a:t>터미널에서 아래의 명령어를 이용하여 연결한다</a:t>
            </a:r>
            <a:r>
              <a:rPr lang="en-US" altLang="ko-KR" dirty="0"/>
              <a:t>.</a:t>
            </a:r>
          </a:p>
          <a:p>
            <a:r>
              <a:rPr lang="en-US" altLang="ko-KR" dirty="0" err="1"/>
              <a:t>ssh</a:t>
            </a:r>
            <a:r>
              <a:rPr lang="en-US" altLang="ko-KR" dirty="0"/>
              <a:t> -</a:t>
            </a:r>
            <a:r>
              <a:rPr lang="en-US" altLang="ko-KR" dirty="0" err="1"/>
              <a:t>i</a:t>
            </a:r>
            <a:r>
              <a:rPr lang="en-US" altLang="ko-KR" dirty="0"/>
              <a:t> </a:t>
            </a:r>
            <a:r>
              <a:rPr lang="en-US" altLang="ko-KR" dirty="0" err="1"/>
              <a:t>pem</a:t>
            </a:r>
            <a:r>
              <a:rPr lang="ko-KR" altLang="en-US" dirty="0"/>
              <a:t>경로 </a:t>
            </a:r>
            <a:r>
              <a:rPr lang="en-US" altLang="ko-KR" dirty="0"/>
              <a:t>ec2-user@</a:t>
            </a:r>
            <a:r>
              <a:rPr lang="ko-KR" altLang="en-US" dirty="0"/>
              <a:t>퍼블릭 </a:t>
            </a:r>
            <a:r>
              <a:rPr lang="en-US" altLang="ko-KR" dirty="0"/>
              <a:t>IPv4</a:t>
            </a:r>
            <a:r>
              <a:rPr lang="ko-KR" altLang="en-US" dirty="0"/>
              <a:t>주소</a:t>
            </a:r>
          </a:p>
        </p:txBody>
      </p:sp>
    </p:spTree>
    <p:extLst>
      <p:ext uri="{BB962C8B-B14F-4D97-AF65-F5344CB8AC3E}">
        <p14:creationId xmlns:p14="http://schemas.microsoft.com/office/powerpoint/2010/main" val="3104288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807" y="191590"/>
            <a:ext cx="6877119" cy="640080"/>
          </a:xfrm>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622807" y="1364487"/>
            <a:ext cx="9904984" cy="5198873"/>
          </a:xfrm>
        </p:spPr>
        <p:txBody>
          <a:bodyPr>
            <a:noAutofit/>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/var/www/html  // LTS18.</a:t>
            </a:r>
          </a:p>
          <a:p>
            <a:pPr lvl="1" latinLnBrk="0"/>
            <a:r>
              <a:rPr lang="en-US" altLang="ko-KR" dirty="0"/>
              <a:t>LTS</a:t>
            </a:r>
            <a:r>
              <a:rPr lang="ko-KR" altLang="en-US" dirty="0"/>
              <a:t> </a:t>
            </a:r>
            <a:r>
              <a:rPr lang="en-US" altLang="ko-KR" dirty="0"/>
              <a:t>20.04  (https://</a:t>
            </a:r>
            <a:r>
              <a:rPr lang="en-US" altLang="ko-KR" sz="1700" b="1" dirty="0"/>
              <a:t>mumomu.tistory.com/121</a:t>
            </a:r>
            <a:r>
              <a:rPr lang="en-US" altLang="ko-KR" dirty="0"/>
              <a:t>)</a:t>
            </a:r>
          </a:p>
          <a:p>
            <a:pPr lvl="3" latinLnBrk="0"/>
            <a:r>
              <a:rPr lang="en-US" altLang="ko-KR" dirty="0"/>
              <a:t>$</a:t>
            </a:r>
            <a:r>
              <a:rPr lang="en-US" altLang="ko-KR" dirty="0" err="1"/>
              <a:t>sudo</a:t>
            </a:r>
            <a:r>
              <a:rPr lang="en-US" altLang="ko-KR" dirty="0"/>
              <a:t> apt-get upgrade</a:t>
            </a:r>
          </a:p>
          <a:p>
            <a:pPr lvl="3" latinLnBrk="0"/>
            <a:r>
              <a:rPr lang="en-US" altLang="ko-KR" dirty="0"/>
              <a:t>$ </a:t>
            </a:r>
            <a:r>
              <a:rPr lang="en-US" altLang="ko-KR" dirty="0" err="1"/>
              <a:t>sudo</a:t>
            </a:r>
            <a:r>
              <a:rPr lang="en-US" altLang="ko-KR" dirty="0"/>
              <a:t> apt-get install apache2</a:t>
            </a:r>
          </a:p>
          <a:p>
            <a:pPr lvl="3" latinLnBrk="0"/>
            <a:r>
              <a:rPr lang="en-US" altLang="ko-KR" dirty="0"/>
              <a:t>$</a:t>
            </a:r>
            <a:r>
              <a:rPr lang="en-US" altLang="ko-KR" dirty="0" err="1"/>
              <a:t>sudo</a:t>
            </a:r>
            <a:r>
              <a:rPr lang="en-US" altLang="ko-KR" dirty="0"/>
              <a:t> apt-get upgrade</a:t>
            </a:r>
          </a:p>
          <a:p>
            <a:pPr lvl="2" latinLnBrk="0"/>
            <a:r>
              <a:rPr lang="en-US" altLang="ko-KR" dirty="0" err="1"/>
              <a:t>sudo</a:t>
            </a:r>
            <a:r>
              <a:rPr lang="ko-KR" altLang="en-US" dirty="0"/>
              <a:t> </a:t>
            </a:r>
            <a:r>
              <a:rPr lang="en-US" altLang="ko-KR" dirty="0"/>
              <a:t>passwd</a:t>
            </a:r>
            <a:r>
              <a:rPr lang="ko-KR" altLang="en-US" dirty="0"/>
              <a:t> </a:t>
            </a:r>
            <a:r>
              <a:rPr lang="en-US" altLang="ko-KR" dirty="0"/>
              <a:t>root</a:t>
            </a:r>
            <a:r>
              <a:rPr lang="ko-KR" altLang="en-US" dirty="0"/>
              <a:t>  </a:t>
            </a:r>
            <a:r>
              <a:rPr lang="en-US" altLang="ko-KR" dirty="0"/>
              <a:t>//root</a:t>
            </a:r>
            <a:r>
              <a:rPr lang="ko-KR" altLang="en-US" dirty="0"/>
              <a:t> </a:t>
            </a:r>
            <a:r>
              <a:rPr lang="en-US" altLang="ko-KR" dirty="0"/>
              <a:t>pw </a:t>
            </a:r>
            <a:r>
              <a:rPr lang="ko-KR" altLang="en-US" dirty="0"/>
              <a:t>설정</a:t>
            </a:r>
            <a:endParaRPr lang="en-US" altLang="ko-KR" dirty="0"/>
          </a:p>
          <a:p>
            <a:pPr lvl="3" latinLnBrk="0"/>
            <a:r>
              <a:rPr lang="en-US" altLang="ko-KR" dirty="0" err="1"/>
              <a:t>su</a:t>
            </a:r>
            <a:endParaRPr lang="en-US" altLang="ko-KR" dirty="0"/>
          </a:p>
          <a:p>
            <a:pPr lvl="3" latinLnBrk="0"/>
            <a:r>
              <a:rPr lang="en-US" altLang="ko-KR" dirty="0"/>
              <a:t>apt-get update</a:t>
            </a:r>
          </a:p>
          <a:p>
            <a:pPr lvl="3" latinLnBrk="0"/>
            <a:r>
              <a:rPr lang="en-US" altLang="ko-KR" dirty="0"/>
              <a:t>apt-get install apache2</a:t>
            </a:r>
          </a:p>
          <a:p>
            <a:pPr lvl="3" latinLnBrk="0"/>
            <a:endParaRPr lang="en-US" altLang="ko-KR" dirty="0"/>
          </a:p>
          <a:p>
            <a:pPr lvl="2" latinLnBrk="0"/>
            <a:endParaRPr lang="en-US" altLang="ko-KR" dirty="0"/>
          </a:p>
          <a:p>
            <a:pPr lvl="2" latinLnBrk="0"/>
            <a:endParaRPr lang="ko-KR" altLang="ko-KR" dirty="0"/>
          </a:p>
          <a:p>
            <a:pPr lvl="2" latinLnBrk="0"/>
            <a:endParaRPr lang="en-US" altLang="ko-KR" dirty="0"/>
          </a:p>
          <a:p>
            <a:pPr lvl="1" latinLnBrk="0"/>
            <a:endParaRPr lang="en-US" altLang="ko-KR" dirty="0"/>
          </a:p>
          <a:p>
            <a:pPr lvl="1" latinLnBrk="0"/>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r>
              <a:rPr lang="en-US" altLang="ko" sz="1800" dirty="0"/>
              <a:t>method</a:t>
            </a:r>
            <a:r>
              <a:rPr lang="ko-KR" altLang="en-US" sz="1800" dirty="0"/>
              <a:t> </a:t>
            </a:r>
            <a:r>
              <a:rPr lang="en-US" altLang="ko-KR" sz="1800" dirty="0"/>
              <a:t>1:</a:t>
            </a:r>
            <a:r>
              <a:rPr lang="ko-KR" altLang="en-US" sz="1800" dirty="0"/>
              <a:t> </a:t>
            </a:r>
            <a:r>
              <a:rPr lang="en-US" altLang="ko-KR" sz="1800" dirty="0"/>
              <a:t>root</a:t>
            </a:r>
            <a:r>
              <a:rPr lang="ko-KR" altLang="en-US" sz="1800" dirty="0"/>
              <a:t> </a:t>
            </a:r>
            <a:r>
              <a:rPr lang="en-US" altLang="ko-KR" sz="1800" dirty="0"/>
              <a:t>user</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788940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update –y  //method 2 use </a:t>
            </a:r>
            <a:r>
              <a:rPr lang="en-US" altLang="ko" sz="2000" dirty="0" err="1">
                <a:latin typeface="Arial" panose="020B0604020202020204" pitchFamily="34" charset="0"/>
                <a:cs typeface="Arial" panose="020B0604020202020204" pitchFamily="34" charset="0"/>
              </a:rPr>
              <a:t>sudo</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 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p>
          <a:p>
            <a:pPr lvl="1"/>
            <a:r>
              <a:rPr lang="en-US" altLang="ko" sz="2000" dirty="0">
                <a:latin typeface="Arial" panose="020B0604020202020204" pitchFamily="34" charset="0"/>
                <a:cs typeface="Arial" panose="020B0604020202020204" pitchFamily="34" charset="0"/>
              </a:rPr>
              <a:t>cp index.html /var/www/html/.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055590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21207" y="1440180"/>
            <a:ext cx="9904984" cy="3977640"/>
          </a:xfrm>
        </p:spPr>
        <p:txBody>
          <a:bodyPr/>
          <a:lstStyle/>
          <a:p>
            <a:pPr latinLnBrk="0"/>
            <a:r>
              <a:rPr lang="en-US" altLang="ko-KR" dirty="0"/>
              <a:t>Linux webserver (</a:t>
            </a:r>
            <a:r>
              <a:rPr lang="en-US" altLang="ko-KR" dirty="0" err="1"/>
              <a:t>Redhat</a:t>
            </a:r>
            <a:r>
              <a:rPr lang="en-US" altLang="ko-KR" dirty="0"/>
              <a:t>, CentOS)</a:t>
            </a:r>
          </a:p>
          <a:p>
            <a:pPr lvl="1" latinLnBrk="0"/>
            <a:r>
              <a:rPr lang="en-US" altLang="ko-KR" dirty="0"/>
              <a:t>$yum install httpd</a:t>
            </a:r>
          </a:p>
          <a:p>
            <a:pPr lvl="1" latinLnBrk="0"/>
            <a:r>
              <a:rPr lang="en-US" altLang="ko-KR" dirty="0"/>
              <a:t>$service httpd start </a:t>
            </a:r>
          </a:p>
          <a:p>
            <a:pPr marL="457200" lvl="1" indent="0" latinLnBrk="0">
              <a:buNone/>
            </a:pPr>
            <a:endParaRPr lang="en-US" altLang="ko-KR" dirty="0"/>
          </a:p>
          <a:p>
            <a:pPr lvl="1" latinLnBrk="0"/>
            <a:endParaRPr lang="en-US" altLang="ko-KR" dirty="0"/>
          </a:p>
          <a:p>
            <a:endParaRPr lang="ko-KR" altLang="en-US" dirty="0"/>
          </a:p>
        </p:txBody>
      </p:sp>
    </p:spTree>
    <p:extLst>
      <p:ext uri="{BB962C8B-B14F-4D97-AF65-F5344CB8AC3E}">
        <p14:creationId xmlns:p14="http://schemas.microsoft.com/office/powerpoint/2010/main" val="1104719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C5AEF-5B0B-1CC4-1E3B-32172E64DAE1}"/>
              </a:ext>
            </a:extLst>
          </p:cNvPr>
          <p:cNvSpPr>
            <a:spLocks noGrp="1"/>
          </p:cNvSpPr>
          <p:nvPr>
            <p:ph type="title"/>
          </p:nvPr>
        </p:nvSpPr>
        <p:spPr/>
        <p:txBody>
          <a:bodyPr/>
          <a:lstStyle/>
          <a:p>
            <a:r>
              <a:rPr lang="en-US" altLang="ko-KR" dirty="0"/>
              <a:t>IDE, text editor</a:t>
            </a:r>
            <a:endParaRPr lang="ko-KR" altLang="en-US" dirty="0"/>
          </a:p>
        </p:txBody>
      </p:sp>
      <p:sp>
        <p:nvSpPr>
          <p:cNvPr id="3" name="내용 개체 틀 2">
            <a:extLst>
              <a:ext uri="{FF2B5EF4-FFF2-40B4-BE49-F238E27FC236}">
                <a16:creationId xmlns:a16="http://schemas.microsoft.com/office/drawing/2014/main" id="{60CD8751-70E8-BF11-7D68-9E259F1656B6}"/>
              </a:ext>
            </a:extLst>
          </p:cNvPr>
          <p:cNvSpPr>
            <a:spLocks noGrp="1"/>
          </p:cNvSpPr>
          <p:nvPr>
            <p:ph sz="quarter" idx="10"/>
          </p:nvPr>
        </p:nvSpPr>
        <p:spPr/>
        <p:txBody>
          <a:bodyPr>
            <a:normAutofit fontScale="92500" lnSpcReduction="20000"/>
          </a:bodyPr>
          <a:lstStyle/>
          <a:p>
            <a:r>
              <a:rPr lang="en-US" altLang="ko-KR" dirty="0"/>
              <a:t>FileZilla</a:t>
            </a:r>
          </a:p>
          <a:p>
            <a:pPr lvl="1"/>
            <a:r>
              <a:rPr lang="en-US" altLang="ko-KR" dirty="0">
                <a:hlinkClick r:id="rId2"/>
              </a:rPr>
              <a:t>https://filezilla-project.org/download.php</a:t>
            </a:r>
            <a:endParaRPr lang="en-US" altLang="ko-KR" dirty="0"/>
          </a:p>
          <a:p>
            <a:pPr marL="457200" lvl="1" indent="0">
              <a:buNone/>
            </a:pPr>
            <a:endParaRPr lang="en-US" altLang="ko-KR" dirty="0"/>
          </a:p>
          <a:p>
            <a:r>
              <a:rPr lang="en-US" altLang="ko-KR" dirty="0"/>
              <a:t>Sublime</a:t>
            </a:r>
          </a:p>
          <a:p>
            <a:pPr lvl="1"/>
            <a:endParaRPr lang="en-US" altLang="ko-KR" dirty="0"/>
          </a:p>
          <a:p>
            <a:r>
              <a:rPr lang="en-US" altLang="ko-KR" dirty="0"/>
              <a:t>Linux : nano editor, vi editor</a:t>
            </a:r>
          </a:p>
          <a:p>
            <a:r>
              <a:rPr lang="en-US" altLang="ko-KR" dirty="0"/>
              <a:t>AWS : Cloud9</a:t>
            </a:r>
          </a:p>
          <a:p>
            <a:r>
              <a:rPr lang="en-US" altLang="ko-KR" dirty="0"/>
              <a:t>Azure: VSC</a:t>
            </a:r>
            <a:endParaRPr lang="ko-KR" altLang="en-US" dirty="0"/>
          </a:p>
        </p:txBody>
      </p:sp>
    </p:spTree>
    <p:extLst>
      <p:ext uri="{BB962C8B-B14F-4D97-AF65-F5344CB8AC3E}">
        <p14:creationId xmlns:p14="http://schemas.microsoft.com/office/powerpoint/2010/main" val="110069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scale 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fontScale="92500" lnSpcReduction="20000"/>
          </a:bodyPr>
          <a:lstStyle/>
          <a:p>
            <a:pPr latinLnBrk="0"/>
            <a:r>
              <a:rPr lang="en-US" altLang="ko-KR" dirty="0"/>
              <a:t>Instance state : run-&gt; stop-&gt; start</a:t>
            </a:r>
          </a:p>
          <a:p>
            <a:pPr latinLnBrk="0"/>
            <a:r>
              <a:rPr lang="en-US" altLang="ko-KR" dirty="0" err="1"/>
              <a:t>Network&amp;Security</a:t>
            </a:r>
            <a:r>
              <a:rPr lang="en-US" altLang="ko-KR" dirty="0"/>
              <a:t>  </a:t>
            </a:r>
            <a:r>
              <a:rPr lang="en-US" altLang="ko-KR" dirty="0">
                <a:sym typeface="Wingdings" panose="05000000000000000000" pitchFamily="2" charset="2"/>
              </a:rPr>
              <a:t></a:t>
            </a:r>
            <a:r>
              <a:rPr lang="en-US" altLang="ko-KR" dirty="0"/>
              <a:t> Elastic IP </a:t>
            </a:r>
            <a:r>
              <a:rPr lang="en-US" altLang="ko-KR" dirty="0">
                <a:sym typeface="Wingdings" panose="05000000000000000000" pitchFamily="2" charset="2"/>
              </a:rPr>
              <a:t></a:t>
            </a:r>
            <a:r>
              <a:rPr lang="en-US" altLang="ko-KR" dirty="0"/>
              <a:t> Allocate Ip </a:t>
            </a:r>
            <a:r>
              <a:rPr lang="en-US" altLang="ko-KR" dirty="0">
                <a:sym typeface="Wingdings" panose="05000000000000000000" pitchFamily="2" charset="2"/>
              </a:rPr>
              <a:t></a:t>
            </a:r>
            <a:r>
              <a:rPr lang="en-US" altLang="ko-KR" dirty="0"/>
              <a:t> Associate add</a:t>
            </a:r>
            <a:endParaRPr lang="ko-KR" altLang="ko-KR" dirty="0"/>
          </a:p>
          <a:p>
            <a:pPr latinLnBrk="0"/>
            <a:r>
              <a:rPr lang="en-US" altLang="ko-KR" dirty="0"/>
              <a:t>AMI image create</a:t>
            </a:r>
          </a:p>
          <a:p>
            <a:pPr lvl="1" latinLnBrk="0"/>
            <a:r>
              <a:rPr lang="en-US" altLang="ko-KR" dirty="0"/>
              <a:t>Instance </a:t>
            </a:r>
            <a:r>
              <a:rPr lang="en-US" altLang="ko-KR" dirty="0">
                <a:sym typeface="Wingdings" panose="05000000000000000000" pitchFamily="2" charset="2"/>
              </a:rPr>
              <a:t> actions  image and templates  create image</a:t>
            </a:r>
            <a:endParaRPr lang="ko-KR" altLang="ko-KR" dirty="0"/>
          </a:p>
          <a:p>
            <a:pPr latinLnBrk="0"/>
            <a:r>
              <a:rPr lang="en-US" altLang="ko-KR" dirty="0"/>
              <a:t>AMI </a:t>
            </a:r>
            <a:r>
              <a:rPr lang="en-US" altLang="ko-KR" dirty="0">
                <a:sym typeface="Wingdings" panose="05000000000000000000" pitchFamily="2" charset="2"/>
              </a:rPr>
              <a:t></a:t>
            </a:r>
            <a:r>
              <a:rPr lang="en-US" altLang="ko-KR" dirty="0"/>
              <a:t> </a:t>
            </a:r>
            <a:r>
              <a:rPr lang="ko-KR" altLang="ko-KR" dirty="0" err="1"/>
              <a:t>우측마우스</a:t>
            </a:r>
            <a:r>
              <a:rPr lang="en-US" altLang="ko-KR" dirty="0"/>
              <a:t> </a:t>
            </a:r>
            <a:r>
              <a:rPr lang="en-US" altLang="ko-KR" dirty="0">
                <a:sym typeface="Wingdings" panose="05000000000000000000" pitchFamily="2" charset="2"/>
              </a:rPr>
              <a:t></a:t>
            </a:r>
            <a:r>
              <a:rPr lang="en-US" altLang="ko-KR" dirty="0"/>
              <a:t>launch  // scale</a:t>
            </a:r>
            <a:r>
              <a:rPr lang="ko-KR" altLang="en-US" dirty="0"/>
              <a:t>  </a:t>
            </a:r>
            <a:r>
              <a:rPr lang="en-US" altLang="ko-KR" dirty="0"/>
              <a:t>up on new image</a:t>
            </a:r>
          </a:p>
          <a:p>
            <a:pPr lvl="1" latinLnBrk="0"/>
            <a:r>
              <a:rPr lang="en-US" altLang="ko-KR" dirty="0"/>
              <a:t>AMI </a:t>
            </a:r>
            <a:r>
              <a:rPr lang="en-US" altLang="ko-KR" dirty="0">
                <a:sym typeface="Wingdings" panose="05000000000000000000" pitchFamily="2" charset="2"/>
              </a:rPr>
              <a:t> launch instance from AMI</a:t>
            </a:r>
            <a:endParaRPr lang="en-US" altLang="ko-KR" dirty="0"/>
          </a:p>
          <a:p>
            <a:pPr latinLnBrk="0"/>
            <a:r>
              <a:rPr lang="en-US" altLang="ko-KR" dirty="0"/>
              <a:t>associate add using Elastic IP</a:t>
            </a:r>
          </a:p>
          <a:p>
            <a:pPr latinLnBrk="0"/>
            <a:r>
              <a:rPr lang="en-US" altLang="ko-KR" dirty="0"/>
              <a:t>disassociate add</a:t>
            </a:r>
            <a:endParaRPr lang="ko-KR" altLang="ko-KR" dirty="0"/>
          </a:p>
          <a:p>
            <a:pPr latinLnBrk="0"/>
            <a:r>
              <a:rPr lang="en-US" altLang="ko-KR" dirty="0"/>
              <a:t>release IP</a:t>
            </a:r>
          </a:p>
          <a:p>
            <a:pPr latinLnBrk="0"/>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a:t>ssh</a:t>
            </a:r>
            <a:r>
              <a:rPr lang="en-US" altLang="ko-KR" dirty="0"/>
              <a:t> -</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a:t>sudo</a:t>
            </a:r>
            <a:r>
              <a:rPr lang="en-US" altLang="ko-KR" dirty="0"/>
              <a:t> apt-get update</a:t>
            </a:r>
            <a:endParaRPr lang="ko-KR" altLang="ko-KR" dirty="0"/>
          </a:p>
          <a:p>
            <a:pPr lvl="1" latinLnBrk="0"/>
            <a:r>
              <a:rPr lang="en-US" altLang="ko-KR" dirty="0"/>
              <a:t>$ </a:t>
            </a:r>
            <a:r>
              <a:rPr lang="en-US" altLang="ko-KR" dirty="0" err="1"/>
              <a:t>sudo</a:t>
            </a:r>
            <a:r>
              <a:rPr lang="en-US" altLang="ko-KR" dirty="0"/>
              <a:t> 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a:t>$</a:t>
            </a:r>
            <a:r>
              <a:rPr lang="en-US" altLang="ko-KR" dirty="0" err="1"/>
              <a:t>sudo</a:t>
            </a:r>
            <a:r>
              <a:rPr lang="en-US" altLang="ko-KR" dirty="0"/>
              <a:t> 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a:t>var</a:t>
            </a:r>
            <a:r>
              <a:rPr lang="en-US" altLang="ko-KR" dirty="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0">
            <a:extLst>
              <a:ext uri="{FF2B5EF4-FFF2-40B4-BE49-F238E27FC236}">
                <a16:creationId xmlns:a16="http://schemas.microsoft.com/office/drawing/2014/main" id="{ACED06E0-2723-B350-659C-414CBF32DF78}"/>
              </a:ext>
            </a:extLst>
          </p:cNvPr>
          <p:cNvPicPr>
            <a:picLocks noChangeAspect="1"/>
          </p:cNvPicPr>
          <p:nvPr/>
        </p:nvPicPr>
        <p:blipFill>
          <a:blip r:embed="rId2"/>
          <a:stretch>
            <a:fillRect/>
          </a:stretch>
        </p:blipFill>
        <p:spPr>
          <a:xfrm>
            <a:off x="1135380" y="1554480"/>
            <a:ext cx="746760" cy="746760"/>
          </a:xfrm>
          <a:prstGeom prst="rect">
            <a:avLst/>
          </a:prstGeom>
        </p:spPr>
      </p:pic>
      <p:pic>
        <p:nvPicPr>
          <p:cNvPr id="6" name="Picture 51">
            <a:extLst>
              <a:ext uri="{FF2B5EF4-FFF2-40B4-BE49-F238E27FC236}">
                <a16:creationId xmlns:a16="http://schemas.microsoft.com/office/drawing/2014/main" id="{ED017E8D-4FB0-D1AD-9132-386C4532C4F2}"/>
              </a:ext>
            </a:extLst>
          </p:cNvPr>
          <p:cNvPicPr>
            <a:picLocks noChangeAspect="1"/>
          </p:cNvPicPr>
          <p:nvPr/>
        </p:nvPicPr>
        <p:blipFill>
          <a:blip r:embed="rId3"/>
          <a:stretch>
            <a:fillRect/>
          </a:stretch>
        </p:blipFill>
        <p:spPr>
          <a:xfrm>
            <a:off x="2179320" y="1554480"/>
            <a:ext cx="746760" cy="746760"/>
          </a:xfrm>
          <a:prstGeom prst="rect">
            <a:avLst/>
          </a:prstGeom>
        </p:spPr>
      </p:pic>
      <p:pic>
        <p:nvPicPr>
          <p:cNvPr id="7" name="Picture 52">
            <a:extLst>
              <a:ext uri="{FF2B5EF4-FFF2-40B4-BE49-F238E27FC236}">
                <a16:creationId xmlns:a16="http://schemas.microsoft.com/office/drawing/2014/main" id="{AA069C52-451F-50FB-DE80-01A082155F77}"/>
              </a:ext>
            </a:extLst>
          </p:cNvPr>
          <p:cNvPicPr>
            <a:picLocks noChangeAspect="1"/>
          </p:cNvPicPr>
          <p:nvPr/>
        </p:nvPicPr>
        <p:blipFill>
          <a:blip r:embed="rId4"/>
          <a:stretch>
            <a:fillRect/>
          </a:stretch>
        </p:blipFill>
        <p:spPr>
          <a:xfrm>
            <a:off x="3208020" y="1554480"/>
            <a:ext cx="746760" cy="746760"/>
          </a:xfrm>
          <a:prstGeom prst="rect">
            <a:avLst/>
          </a:prstGeom>
        </p:spPr>
      </p:pic>
      <p:pic>
        <p:nvPicPr>
          <p:cNvPr id="8" name="Picture 53">
            <a:extLst>
              <a:ext uri="{FF2B5EF4-FFF2-40B4-BE49-F238E27FC236}">
                <a16:creationId xmlns:a16="http://schemas.microsoft.com/office/drawing/2014/main" id="{37084304-2579-E291-95FA-2D198E0740C4}"/>
              </a:ext>
            </a:extLst>
          </p:cNvPr>
          <p:cNvPicPr>
            <a:picLocks noChangeAspect="1"/>
          </p:cNvPicPr>
          <p:nvPr/>
        </p:nvPicPr>
        <p:blipFill>
          <a:blip r:embed="rId5"/>
          <a:stretch>
            <a:fillRect/>
          </a:stretch>
        </p:blipFill>
        <p:spPr>
          <a:xfrm>
            <a:off x="4236720" y="1554480"/>
            <a:ext cx="746760" cy="746760"/>
          </a:xfrm>
          <a:prstGeom prst="rect">
            <a:avLst/>
          </a:prstGeom>
        </p:spPr>
      </p:pic>
      <p:pic>
        <p:nvPicPr>
          <p:cNvPr id="9" name="Picture 54">
            <a:extLst>
              <a:ext uri="{FF2B5EF4-FFF2-40B4-BE49-F238E27FC236}">
                <a16:creationId xmlns:a16="http://schemas.microsoft.com/office/drawing/2014/main" id="{F356AFA6-E8A7-BFC6-F71A-C1B0EFCAFC6B}"/>
              </a:ext>
            </a:extLst>
          </p:cNvPr>
          <p:cNvPicPr>
            <a:picLocks noChangeAspect="1"/>
          </p:cNvPicPr>
          <p:nvPr/>
        </p:nvPicPr>
        <p:blipFill>
          <a:blip r:embed="rId6"/>
          <a:stretch>
            <a:fillRect/>
          </a:stretch>
        </p:blipFill>
        <p:spPr>
          <a:xfrm>
            <a:off x="5280660" y="1554480"/>
            <a:ext cx="731520" cy="746760"/>
          </a:xfrm>
          <a:prstGeom prst="rect">
            <a:avLst/>
          </a:prstGeom>
        </p:spPr>
      </p:pic>
      <p:pic>
        <p:nvPicPr>
          <p:cNvPr id="10" name="Picture 55">
            <a:extLst>
              <a:ext uri="{FF2B5EF4-FFF2-40B4-BE49-F238E27FC236}">
                <a16:creationId xmlns:a16="http://schemas.microsoft.com/office/drawing/2014/main" id="{5237C9B8-63AB-880D-1AF2-60CDAD3510BC}"/>
              </a:ext>
            </a:extLst>
          </p:cNvPr>
          <p:cNvPicPr>
            <a:picLocks noChangeAspect="1"/>
          </p:cNvPicPr>
          <p:nvPr/>
        </p:nvPicPr>
        <p:blipFill>
          <a:blip r:embed="rId7"/>
          <a:stretch>
            <a:fillRect/>
          </a:stretch>
        </p:blipFill>
        <p:spPr>
          <a:xfrm>
            <a:off x="5821680" y="4297679"/>
            <a:ext cx="731520" cy="746760"/>
          </a:xfrm>
          <a:prstGeom prst="rect">
            <a:avLst/>
          </a:prstGeom>
        </p:spPr>
      </p:pic>
      <p:pic>
        <p:nvPicPr>
          <p:cNvPr id="11" name="Picture 56">
            <a:extLst>
              <a:ext uri="{FF2B5EF4-FFF2-40B4-BE49-F238E27FC236}">
                <a16:creationId xmlns:a16="http://schemas.microsoft.com/office/drawing/2014/main" id="{97D2771E-1DA0-FD59-4C34-7B41644A1594}"/>
              </a:ext>
            </a:extLst>
          </p:cNvPr>
          <p:cNvPicPr>
            <a:picLocks noChangeAspect="1"/>
          </p:cNvPicPr>
          <p:nvPr/>
        </p:nvPicPr>
        <p:blipFill>
          <a:blip r:embed="rId8"/>
          <a:stretch>
            <a:fillRect/>
          </a:stretch>
        </p:blipFill>
        <p:spPr>
          <a:xfrm>
            <a:off x="6850380" y="4297679"/>
            <a:ext cx="746760" cy="746760"/>
          </a:xfrm>
          <a:prstGeom prst="rect">
            <a:avLst/>
          </a:prstGeom>
        </p:spPr>
      </p:pic>
      <p:pic>
        <p:nvPicPr>
          <p:cNvPr id="12" name="Picture 57">
            <a:extLst>
              <a:ext uri="{FF2B5EF4-FFF2-40B4-BE49-F238E27FC236}">
                <a16:creationId xmlns:a16="http://schemas.microsoft.com/office/drawing/2014/main" id="{63562E43-A182-A2A3-1329-6EF3F51A3C60}"/>
              </a:ext>
            </a:extLst>
          </p:cNvPr>
          <p:cNvPicPr>
            <a:picLocks noChangeAspect="1"/>
          </p:cNvPicPr>
          <p:nvPr/>
        </p:nvPicPr>
        <p:blipFill>
          <a:blip r:embed="rId9"/>
          <a:stretch>
            <a:fillRect/>
          </a:stretch>
        </p:blipFill>
        <p:spPr>
          <a:xfrm>
            <a:off x="4754879" y="4312920"/>
            <a:ext cx="746760" cy="746760"/>
          </a:xfrm>
          <a:prstGeom prst="rect">
            <a:avLst/>
          </a:prstGeom>
        </p:spPr>
      </p:pic>
      <p:pic>
        <p:nvPicPr>
          <p:cNvPr id="13" name="Picture 58">
            <a:extLst>
              <a:ext uri="{FF2B5EF4-FFF2-40B4-BE49-F238E27FC236}">
                <a16:creationId xmlns:a16="http://schemas.microsoft.com/office/drawing/2014/main" id="{7EDB8E66-B516-2C58-63C5-549B8914CA42}"/>
              </a:ext>
            </a:extLst>
          </p:cNvPr>
          <p:cNvPicPr>
            <a:picLocks noChangeAspect="1"/>
          </p:cNvPicPr>
          <p:nvPr/>
        </p:nvPicPr>
        <p:blipFill>
          <a:blip r:embed="rId10"/>
          <a:stretch>
            <a:fillRect/>
          </a:stretch>
        </p:blipFill>
        <p:spPr>
          <a:xfrm>
            <a:off x="8907780" y="4297679"/>
            <a:ext cx="746760" cy="746760"/>
          </a:xfrm>
          <a:prstGeom prst="rect">
            <a:avLst/>
          </a:prstGeom>
        </p:spPr>
      </p:pic>
      <p:pic>
        <p:nvPicPr>
          <p:cNvPr id="14" name="Picture 59">
            <a:extLst>
              <a:ext uri="{FF2B5EF4-FFF2-40B4-BE49-F238E27FC236}">
                <a16:creationId xmlns:a16="http://schemas.microsoft.com/office/drawing/2014/main" id="{F1804C68-259C-FA84-2252-29127933AD03}"/>
              </a:ext>
            </a:extLst>
          </p:cNvPr>
          <p:cNvPicPr>
            <a:picLocks noChangeAspect="1"/>
          </p:cNvPicPr>
          <p:nvPr/>
        </p:nvPicPr>
        <p:blipFill>
          <a:blip r:embed="rId11"/>
          <a:stretch>
            <a:fillRect/>
          </a:stretch>
        </p:blipFill>
        <p:spPr>
          <a:xfrm>
            <a:off x="7879080" y="4297679"/>
            <a:ext cx="746760" cy="746760"/>
          </a:xfrm>
          <a:prstGeom prst="rect">
            <a:avLst/>
          </a:prstGeom>
        </p:spPr>
      </p:pic>
      <p:pic>
        <p:nvPicPr>
          <p:cNvPr id="15" name="Picture 60">
            <a:extLst>
              <a:ext uri="{FF2B5EF4-FFF2-40B4-BE49-F238E27FC236}">
                <a16:creationId xmlns:a16="http://schemas.microsoft.com/office/drawing/2014/main" id="{A268948E-63AA-A058-DFA8-7A4B303E7E48}"/>
              </a:ext>
            </a:extLst>
          </p:cNvPr>
          <p:cNvPicPr>
            <a:picLocks noChangeAspect="1"/>
          </p:cNvPicPr>
          <p:nvPr/>
        </p:nvPicPr>
        <p:blipFill>
          <a:blip r:embed="rId12"/>
          <a:stretch>
            <a:fillRect/>
          </a:stretch>
        </p:blipFill>
        <p:spPr>
          <a:xfrm>
            <a:off x="9441180" y="1569720"/>
            <a:ext cx="746760" cy="746760"/>
          </a:xfrm>
          <a:prstGeom prst="rect">
            <a:avLst/>
          </a:prstGeom>
        </p:spPr>
      </p:pic>
      <p:pic>
        <p:nvPicPr>
          <p:cNvPr id="16" name="Picture 61">
            <a:extLst>
              <a:ext uri="{FF2B5EF4-FFF2-40B4-BE49-F238E27FC236}">
                <a16:creationId xmlns:a16="http://schemas.microsoft.com/office/drawing/2014/main" id="{F5C5239D-BFD3-464E-FA24-B75C281E403C}"/>
              </a:ext>
            </a:extLst>
          </p:cNvPr>
          <p:cNvPicPr>
            <a:picLocks noChangeAspect="1"/>
          </p:cNvPicPr>
          <p:nvPr/>
        </p:nvPicPr>
        <p:blipFill>
          <a:blip r:embed="rId13"/>
          <a:stretch>
            <a:fillRect/>
          </a:stretch>
        </p:blipFill>
        <p:spPr>
          <a:xfrm>
            <a:off x="2545080" y="2865120"/>
            <a:ext cx="746760" cy="746760"/>
          </a:xfrm>
          <a:prstGeom prst="rect">
            <a:avLst/>
          </a:prstGeom>
        </p:spPr>
      </p:pic>
      <p:pic>
        <p:nvPicPr>
          <p:cNvPr id="17" name="Picture 62">
            <a:extLst>
              <a:ext uri="{FF2B5EF4-FFF2-40B4-BE49-F238E27FC236}">
                <a16:creationId xmlns:a16="http://schemas.microsoft.com/office/drawing/2014/main" id="{559D3432-4E71-52AA-B928-4581DDFE5907}"/>
              </a:ext>
            </a:extLst>
          </p:cNvPr>
          <p:cNvPicPr>
            <a:picLocks noChangeAspect="1"/>
          </p:cNvPicPr>
          <p:nvPr/>
        </p:nvPicPr>
        <p:blipFill>
          <a:blip r:embed="rId14"/>
          <a:stretch>
            <a:fillRect/>
          </a:stretch>
        </p:blipFill>
        <p:spPr>
          <a:xfrm>
            <a:off x="5669280" y="2880360"/>
            <a:ext cx="746760" cy="731520"/>
          </a:xfrm>
          <a:prstGeom prst="rect">
            <a:avLst/>
          </a:prstGeom>
        </p:spPr>
      </p:pic>
      <p:pic>
        <p:nvPicPr>
          <p:cNvPr id="18" name="Picture 63">
            <a:extLst>
              <a:ext uri="{FF2B5EF4-FFF2-40B4-BE49-F238E27FC236}">
                <a16:creationId xmlns:a16="http://schemas.microsoft.com/office/drawing/2014/main" id="{66E779CC-AD8C-65B0-7729-C8D40D63635C}"/>
              </a:ext>
            </a:extLst>
          </p:cNvPr>
          <p:cNvPicPr>
            <a:picLocks noChangeAspect="1"/>
          </p:cNvPicPr>
          <p:nvPr/>
        </p:nvPicPr>
        <p:blipFill>
          <a:blip r:embed="rId15"/>
          <a:stretch>
            <a:fillRect/>
          </a:stretch>
        </p:blipFill>
        <p:spPr>
          <a:xfrm>
            <a:off x="4632960" y="2880360"/>
            <a:ext cx="731520" cy="731520"/>
          </a:xfrm>
          <a:prstGeom prst="rect">
            <a:avLst/>
          </a:prstGeom>
        </p:spPr>
      </p:pic>
      <p:pic>
        <p:nvPicPr>
          <p:cNvPr id="19" name="Picture 64">
            <a:extLst>
              <a:ext uri="{FF2B5EF4-FFF2-40B4-BE49-F238E27FC236}">
                <a16:creationId xmlns:a16="http://schemas.microsoft.com/office/drawing/2014/main" id="{D4B8271B-1B6A-6BDD-07F2-D4B9E8D0129F}"/>
              </a:ext>
            </a:extLst>
          </p:cNvPr>
          <p:cNvPicPr>
            <a:picLocks noChangeAspect="1"/>
          </p:cNvPicPr>
          <p:nvPr/>
        </p:nvPicPr>
        <p:blipFill>
          <a:blip r:embed="rId16"/>
          <a:stretch>
            <a:fillRect/>
          </a:stretch>
        </p:blipFill>
        <p:spPr>
          <a:xfrm>
            <a:off x="3589020" y="2880360"/>
            <a:ext cx="746760" cy="731520"/>
          </a:xfrm>
          <a:prstGeom prst="rect">
            <a:avLst/>
          </a:prstGeom>
        </p:spPr>
      </p:pic>
      <p:pic>
        <p:nvPicPr>
          <p:cNvPr id="20" name="Picture 65">
            <a:extLst>
              <a:ext uri="{FF2B5EF4-FFF2-40B4-BE49-F238E27FC236}">
                <a16:creationId xmlns:a16="http://schemas.microsoft.com/office/drawing/2014/main" id="{6CA576B0-753F-33D1-011C-2ED8271BDF7A}"/>
              </a:ext>
            </a:extLst>
          </p:cNvPr>
          <p:cNvPicPr>
            <a:picLocks noChangeAspect="1"/>
          </p:cNvPicPr>
          <p:nvPr/>
        </p:nvPicPr>
        <p:blipFill>
          <a:blip r:embed="rId17"/>
          <a:stretch>
            <a:fillRect/>
          </a:stretch>
        </p:blipFill>
        <p:spPr>
          <a:xfrm>
            <a:off x="6697980" y="2880360"/>
            <a:ext cx="746760" cy="731520"/>
          </a:xfrm>
          <a:prstGeom prst="rect">
            <a:avLst/>
          </a:prstGeom>
        </p:spPr>
      </p:pic>
      <p:pic>
        <p:nvPicPr>
          <p:cNvPr id="21" name="Picture 66">
            <a:extLst>
              <a:ext uri="{FF2B5EF4-FFF2-40B4-BE49-F238E27FC236}">
                <a16:creationId xmlns:a16="http://schemas.microsoft.com/office/drawing/2014/main" id="{91F45A1F-FF61-237C-0728-67752DF2AA80}"/>
              </a:ext>
            </a:extLst>
          </p:cNvPr>
          <p:cNvPicPr>
            <a:picLocks noChangeAspect="1"/>
          </p:cNvPicPr>
          <p:nvPr/>
        </p:nvPicPr>
        <p:blipFill>
          <a:blip r:embed="rId18"/>
          <a:stretch>
            <a:fillRect/>
          </a:stretch>
        </p:blipFill>
        <p:spPr>
          <a:xfrm>
            <a:off x="7741920" y="2880360"/>
            <a:ext cx="746760" cy="731520"/>
          </a:xfrm>
          <a:prstGeom prst="rect">
            <a:avLst/>
          </a:prstGeom>
        </p:spPr>
      </p:pic>
      <p:pic>
        <p:nvPicPr>
          <p:cNvPr id="22" name="Picture 67">
            <a:extLst>
              <a:ext uri="{FF2B5EF4-FFF2-40B4-BE49-F238E27FC236}">
                <a16:creationId xmlns:a16="http://schemas.microsoft.com/office/drawing/2014/main" id="{410FABD4-82EF-33BE-CD74-FBA80759BAB5}"/>
              </a:ext>
            </a:extLst>
          </p:cNvPr>
          <p:cNvPicPr>
            <a:picLocks noChangeAspect="1"/>
          </p:cNvPicPr>
          <p:nvPr/>
        </p:nvPicPr>
        <p:blipFill>
          <a:blip r:embed="rId19"/>
          <a:stretch>
            <a:fillRect/>
          </a:stretch>
        </p:blipFill>
        <p:spPr>
          <a:xfrm>
            <a:off x="8785859" y="2880360"/>
            <a:ext cx="739140" cy="731520"/>
          </a:xfrm>
          <a:prstGeom prst="rect">
            <a:avLst/>
          </a:prstGeom>
        </p:spPr>
      </p:pic>
      <p:pic>
        <p:nvPicPr>
          <p:cNvPr id="23" name="Picture 68">
            <a:extLst>
              <a:ext uri="{FF2B5EF4-FFF2-40B4-BE49-F238E27FC236}">
                <a16:creationId xmlns:a16="http://schemas.microsoft.com/office/drawing/2014/main" id="{25319BC9-4584-C4C0-C255-B4DB260A1ADC}"/>
              </a:ext>
            </a:extLst>
          </p:cNvPr>
          <p:cNvPicPr>
            <a:picLocks noChangeAspect="1"/>
          </p:cNvPicPr>
          <p:nvPr/>
        </p:nvPicPr>
        <p:blipFill>
          <a:blip r:embed="rId20"/>
          <a:stretch>
            <a:fillRect/>
          </a:stretch>
        </p:blipFill>
        <p:spPr>
          <a:xfrm>
            <a:off x="1592580" y="2865120"/>
            <a:ext cx="746760" cy="746760"/>
          </a:xfrm>
          <a:prstGeom prst="rect">
            <a:avLst/>
          </a:prstGeom>
        </p:spPr>
      </p:pic>
      <p:pic>
        <p:nvPicPr>
          <p:cNvPr id="24" name="Picture 69">
            <a:extLst>
              <a:ext uri="{FF2B5EF4-FFF2-40B4-BE49-F238E27FC236}">
                <a16:creationId xmlns:a16="http://schemas.microsoft.com/office/drawing/2014/main" id="{9CF8C989-8DA7-32AB-D461-2C4D162228A3}"/>
              </a:ext>
            </a:extLst>
          </p:cNvPr>
          <p:cNvPicPr>
            <a:picLocks noChangeAspect="1"/>
          </p:cNvPicPr>
          <p:nvPr/>
        </p:nvPicPr>
        <p:blipFill>
          <a:blip r:embed="rId21"/>
          <a:stretch>
            <a:fillRect/>
          </a:stretch>
        </p:blipFill>
        <p:spPr>
          <a:xfrm>
            <a:off x="7322820" y="1584960"/>
            <a:ext cx="746760" cy="731520"/>
          </a:xfrm>
          <a:prstGeom prst="rect">
            <a:avLst/>
          </a:prstGeom>
        </p:spPr>
      </p:pic>
      <p:pic>
        <p:nvPicPr>
          <p:cNvPr id="25" name="Picture 70">
            <a:extLst>
              <a:ext uri="{FF2B5EF4-FFF2-40B4-BE49-F238E27FC236}">
                <a16:creationId xmlns:a16="http://schemas.microsoft.com/office/drawing/2014/main" id="{93610F5C-153E-4915-AF39-6A8B758CEC11}"/>
              </a:ext>
            </a:extLst>
          </p:cNvPr>
          <p:cNvPicPr>
            <a:picLocks noChangeAspect="1"/>
          </p:cNvPicPr>
          <p:nvPr/>
        </p:nvPicPr>
        <p:blipFill>
          <a:blip r:embed="rId22"/>
          <a:stretch>
            <a:fillRect/>
          </a:stretch>
        </p:blipFill>
        <p:spPr>
          <a:xfrm>
            <a:off x="1607820" y="4297679"/>
            <a:ext cx="746760" cy="746760"/>
          </a:xfrm>
          <a:prstGeom prst="rect">
            <a:avLst/>
          </a:prstGeom>
        </p:spPr>
      </p:pic>
      <p:pic>
        <p:nvPicPr>
          <p:cNvPr id="26" name="Picture 71">
            <a:extLst>
              <a:ext uri="{FF2B5EF4-FFF2-40B4-BE49-F238E27FC236}">
                <a16:creationId xmlns:a16="http://schemas.microsoft.com/office/drawing/2014/main" id="{E27D2063-59B3-9941-2462-F281E5341EB2}"/>
              </a:ext>
            </a:extLst>
          </p:cNvPr>
          <p:cNvPicPr>
            <a:picLocks noChangeAspect="1"/>
          </p:cNvPicPr>
          <p:nvPr/>
        </p:nvPicPr>
        <p:blipFill>
          <a:blip r:embed="rId23"/>
          <a:stretch>
            <a:fillRect/>
          </a:stretch>
        </p:blipFill>
        <p:spPr>
          <a:xfrm>
            <a:off x="2651760" y="4297679"/>
            <a:ext cx="731520" cy="746760"/>
          </a:xfrm>
          <a:prstGeom prst="rect">
            <a:avLst/>
          </a:prstGeom>
        </p:spPr>
      </p:pic>
      <p:pic>
        <p:nvPicPr>
          <p:cNvPr id="27" name="Picture 72">
            <a:extLst>
              <a:ext uri="{FF2B5EF4-FFF2-40B4-BE49-F238E27FC236}">
                <a16:creationId xmlns:a16="http://schemas.microsoft.com/office/drawing/2014/main" id="{B03F2458-CC00-D800-5F6A-8C76485685F9}"/>
              </a:ext>
            </a:extLst>
          </p:cNvPr>
          <p:cNvPicPr>
            <a:picLocks noChangeAspect="1"/>
          </p:cNvPicPr>
          <p:nvPr/>
        </p:nvPicPr>
        <p:blipFill>
          <a:blip r:embed="rId24"/>
          <a:stretch>
            <a:fillRect/>
          </a:stretch>
        </p:blipFill>
        <p:spPr>
          <a:xfrm>
            <a:off x="3688079" y="4297679"/>
            <a:ext cx="746760" cy="746760"/>
          </a:xfrm>
          <a:prstGeom prst="rect">
            <a:avLst/>
          </a:prstGeom>
        </p:spPr>
      </p:pic>
      <p:pic>
        <p:nvPicPr>
          <p:cNvPr id="28" name="Picture 73">
            <a:extLst>
              <a:ext uri="{FF2B5EF4-FFF2-40B4-BE49-F238E27FC236}">
                <a16:creationId xmlns:a16="http://schemas.microsoft.com/office/drawing/2014/main" id="{63406056-3519-2872-2C55-22AFEA5B4C36}"/>
              </a:ext>
            </a:extLst>
          </p:cNvPr>
          <p:cNvPicPr>
            <a:picLocks noChangeAspect="1"/>
          </p:cNvPicPr>
          <p:nvPr/>
        </p:nvPicPr>
        <p:blipFill>
          <a:blip r:embed="rId25"/>
          <a:stretch>
            <a:fillRect/>
          </a:stretch>
        </p:blipFill>
        <p:spPr>
          <a:xfrm>
            <a:off x="6278880" y="1569720"/>
            <a:ext cx="746760" cy="746760"/>
          </a:xfrm>
          <a:prstGeom prst="rect">
            <a:avLst/>
          </a:prstGeom>
        </p:spPr>
      </p:pic>
      <p:pic>
        <p:nvPicPr>
          <p:cNvPr id="29" name="Picture 74">
            <a:extLst>
              <a:ext uri="{FF2B5EF4-FFF2-40B4-BE49-F238E27FC236}">
                <a16:creationId xmlns:a16="http://schemas.microsoft.com/office/drawing/2014/main" id="{5E2FF3D0-9E2E-E3A0-8607-18CB225B46C4}"/>
              </a:ext>
            </a:extLst>
          </p:cNvPr>
          <p:cNvPicPr>
            <a:picLocks noChangeAspect="1"/>
          </p:cNvPicPr>
          <p:nvPr/>
        </p:nvPicPr>
        <p:blipFill>
          <a:blip r:embed="rId26"/>
          <a:stretch>
            <a:fillRect/>
          </a:stretch>
        </p:blipFill>
        <p:spPr>
          <a:xfrm>
            <a:off x="8336280" y="1569720"/>
            <a:ext cx="746760" cy="746760"/>
          </a:xfrm>
          <a:prstGeom prst="rect">
            <a:avLst/>
          </a:prstGeom>
        </p:spPr>
      </p:pic>
      <p:sp>
        <p:nvSpPr>
          <p:cNvPr id="30" name="TextBox 75">
            <a:extLst>
              <a:ext uri="{FF2B5EF4-FFF2-40B4-BE49-F238E27FC236}">
                <a16:creationId xmlns:a16="http://schemas.microsoft.com/office/drawing/2014/main" id="{E0EA794C-BCE3-32E5-6B3C-22F0357A40F1}"/>
              </a:ext>
            </a:extLst>
          </p:cNvPr>
          <p:cNvSpPr txBox="1"/>
          <p:nvPr/>
        </p:nvSpPr>
        <p:spPr>
          <a:xfrm>
            <a:off x="1202257" y="2348334"/>
            <a:ext cx="971701" cy="1653609"/>
          </a:xfrm>
          <a:prstGeom prst="rect">
            <a:avLst/>
          </a:prstGeom>
          <a:noFill/>
        </p:spPr>
        <p:txBody>
          <a:bodyPr wrap="square" lIns="0" tIns="0" rIns="0" bIns="0" rtlCol="0">
            <a:spAutoFit/>
          </a:bodyPr>
          <a:lstStyle/>
          <a:p>
            <a:pPr latinLnBrk="0"/>
            <a:r>
              <a:rPr lang="en-US" altLang="zh-CN" sz="1000" b="1" spc="-1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10" dirty="0">
                <a:solidFill>
                  <a:srgbClr val="434747"/>
                </a:solidFill>
                <a:latin typeface="Calibri"/>
                <a:ea typeface="Calibri"/>
              </a:rPr>
              <a:t>EC2</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14"/>
              </a:lnSpc>
            </a:pPr>
            <a:endParaRPr lang="en-US" dirty="0">
              <a:solidFill>
                <a:prstClr val="black"/>
              </a:solidFill>
              <a:latin typeface="Calibri"/>
            </a:endParaRPr>
          </a:p>
          <a:p>
            <a:pPr indent="530424" latinLnBrk="0"/>
            <a:r>
              <a:rPr lang="en-US" altLang="zh-CN" sz="1000" b="1" spc="-20" dirty="0">
                <a:solidFill>
                  <a:srgbClr val="434747"/>
                </a:solidFill>
                <a:latin typeface="Calibri"/>
                <a:ea typeface="Calibri"/>
              </a:rPr>
              <a:t>Ama</a:t>
            </a:r>
            <a:r>
              <a:rPr lang="en-US" altLang="zh-CN" sz="1000" b="1" spc="-10" dirty="0">
                <a:solidFill>
                  <a:srgbClr val="434747"/>
                </a:solidFill>
                <a:latin typeface="Calibri"/>
                <a:ea typeface="Calibri"/>
              </a:rPr>
              <a:t>zon</a:t>
            </a:r>
          </a:p>
          <a:p>
            <a:pPr indent="653487" latinLnBrk="0"/>
            <a:r>
              <a:rPr lang="en-US" altLang="zh-CN" sz="1000" b="1" spc="-5" dirty="0">
                <a:solidFill>
                  <a:srgbClr val="434747"/>
                </a:solidFill>
                <a:latin typeface="Calibri"/>
                <a:ea typeface="Calibri"/>
              </a:rPr>
              <a:t>SES</a:t>
            </a:r>
          </a:p>
        </p:txBody>
      </p:sp>
      <p:sp>
        <p:nvSpPr>
          <p:cNvPr id="31" name="TextBox 76">
            <a:extLst>
              <a:ext uri="{FF2B5EF4-FFF2-40B4-BE49-F238E27FC236}">
                <a16:creationId xmlns:a16="http://schemas.microsoft.com/office/drawing/2014/main" id="{A63E11F8-5F58-CCBD-0DC3-1C27929E4308}"/>
              </a:ext>
            </a:extLst>
          </p:cNvPr>
          <p:cNvSpPr txBox="1"/>
          <p:nvPr/>
        </p:nvSpPr>
        <p:spPr>
          <a:xfrm>
            <a:off x="2164534" y="2347957"/>
            <a:ext cx="938799"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ECR</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97522"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06297" latinLnBrk="0"/>
            <a:r>
              <a:rPr lang="en-US" altLang="zh-CN" sz="1000" b="1" spc="-10" dirty="0">
                <a:solidFill>
                  <a:srgbClr val="434747"/>
                </a:solidFill>
                <a:latin typeface="Calibri"/>
                <a:ea typeface="Calibri"/>
              </a:rPr>
              <a:t>RDS</a:t>
            </a:r>
          </a:p>
        </p:txBody>
      </p:sp>
      <p:sp>
        <p:nvSpPr>
          <p:cNvPr id="32" name="TextBox 77">
            <a:extLst>
              <a:ext uri="{FF2B5EF4-FFF2-40B4-BE49-F238E27FC236}">
                <a16:creationId xmlns:a16="http://schemas.microsoft.com/office/drawing/2014/main" id="{9A05585F-2BF9-AD4B-8B49-BE06CC050884}"/>
              </a:ext>
            </a:extLst>
          </p:cNvPr>
          <p:cNvSpPr txBox="1"/>
          <p:nvPr/>
        </p:nvSpPr>
        <p:spPr>
          <a:xfrm>
            <a:off x="3230688" y="2347957"/>
            <a:ext cx="878636"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ECS</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37359"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469935" latinLnBrk="0"/>
            <a:r>
              <a:rPr lang="en-US" altLang="zh-CN" sz="1000" b="1" spc="-10" dirty="0">
                <a:solidFill>
                  <a:srgbClr val="434747"/>
                </a:solidFill>
                <a:latin typeface="Calibri"/>
                <a:ea typeface="Calibri"/>
              </a:rPr>
              <a:t>Aur</a:t>
            </a:r>
            <a:r>
              <a:rPr lang="en-US" altLang="zh-CN" sz="1000" b="1" dirty="0">
                <a:solidFill>
                  <a:srgbClr val="434747"/>
                </a:solidFill>
                <a:latin typeface="Calibri"/>
                <a:ea typeface="Calibri"/>
              </a:rPr>
              <a:t>ora</a:t>
            </a:r>
          </a:p>
        </p:txBody>
      </p:sp>
      <p:sp>
        <p:nvSpPr>
          <p:cNvPr id="33" name="TextBox 78">
            <a:extLst>
              <a:ext uri="{FF2B5EF4-FFF2-40B4-BE49-F238E27FC236}">
                <a16:creationId xmlns:a16="http://schemas.microsoft.com/office/drawing/2014/main" id="{D22B7A09-F801-D187-6758-B656D613E7B2}"/>
              </a:ext>
            </a:extLst>
          </p:cNvPr>
          <p:cNvSpPr txBox="1"/>
          <p:nvPr/>
        </p:nvSpPr>
        <p:spPr>
          <a:xfrm>
            <a:off x="4307390" y="2349272"/>
            <a:ext cx="889609" cy="1664864"/>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Elastic</a:t>
            </a:r>
          </a:p>
          <a:p>
            <a:pPr indent="50800" latinLnBrk="0"/>
            <a:r>
              <a:rPr lang="en-US" altLang="zh-CN" sz="1000" b="1" spc="-5" dirty="0">
                <a:solidFill>
                  <a:srgbClr val="434747"/>
                </a:solidFill>
                <a:latin typeface="Calibri"/>
                <a:ea typeface="Calibri"/>
              </a:rPr>
              <a:t>Bea</a:t>
            </a:r>
            <a:r>
              <a:rPr lang="en-US" altLang="zh-CN" sz="1000" b="1" dirty="0">
                <a:solidFill>
                  <a:srgbClr val="434747"/>
                </a:solidFill>
                <a:latin typeface="Calibri"/>
                <a:ea typeface="Calibri"/>
              </a:rPr>
              <a:t>nstalk</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366617"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284892" latinLnBrk="0"/>
            <a:r>
              <a:rPr lang="en-US" altLang="zh-CN" sz="1000" b="1" spc="-5" dirty="0">
                <a:solidFill>
                  <a:srgbClr val="434747"/>
                </a:solidFill>
                <a:latin typeface="Calibri"/>
                <a:ea typeface="Calibri"/>
              </a:rPr>
              <a:t>Dynam</a:t>
            </a:r>
            <a:r>
              <a:rPr lang="en-US" altLang="zh-CN" sz="1000" b="1" dirty="0">
                <a:solidFill>
                  <a:srgbClr val="434747"/>
                </a:solidFill>
                <a:latin typeface="Calibri"/>
                <a:ea typeface="Calibri"/>
              </a:rPr>
              <a:t>oDB</a:t>
            </a:r>
          </a:p>
        </p:txBody>
      </p:sp>
      <p:sp>
        <p:nvSpPr>
          <p:cNvPr id="34" name="TextBox 79">
            <a:extLst>
              <a:ext uri="{FF2B5EF4-FFF2-40B4-BE49-F238E27FC236}">
                <a16:creationId xmlns:a16="http://schemas.microsoft.com/office/drawing/2014/main" id="{B7BCDF0A-F15B-2AA4-B92C-51803CF66432}"/>
              </a:ext>
            </a:extLst>
          </p:cNvPr>
          <p:cNvSpPr txBox="1"/>
          <p:nvPr/>
        </p:nvSpPr>
        <p:spPr>
          <a:xfrm>
            <a:off x="5469253" y="2349272"/>
            <a:ext cx="798914" cy="1664864"/>
          </a:xfrm>
          <a:prstGeom prst="rect">
            <a:avLst/>
          </a:prstGeom>
          <a:noFill/>
        </p:spPr>
        <p:txBody>
          <a:bodyPr wrap="square" lIns="0" tIns="0" rIns="0" bIns="0" rtlCol="0">
            <a:spAutoFit/>
          </a:bodyPr>
          <a:lstStyle/>
          <a:p>
            <a:pPr indent="82550"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Lamb</a:t>
            </a:r>
            <a:r>
              <a:rPr lang="en-US" altLang="zh-CN" sz="1000" b="1" dirty="0">
                <a:solidFill>
                  <a:srgbClr val="434747"/>
                </a:solidFill>
                <a:latin typeface="Calibri"/>
                <a:ea typeface="Calibri"/>
              </a:rPr>
              <a:t>da</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27365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90277" latinLnBrk="0"/>
            <a:r>
              <a:rPr lang="en-US" altLang="zh-CN" sz="1000" b="1" spc="-5" dirty="0">
                <a:solidFill>
                  <a:srgbClr val="434747"/>
                </a:solidFill>
                <a:latin typeface="Calibri"/>
                <a:ea typeface="Calibri"/>
              </a:rPr>
              <a:t>Elas</a:t>
            </a:r>
            <a:r>
              <a:rPr lang="en-US" altLang="zh-CN" sz="1000" b="1" dirty="0">
                <a:solidFill>
                  <a:srgbClr val="434747"/>
                </a:solidFill>
                <a:latin typeface="Calibri"/>
                <a:ea typeface="Calibri"/>
              </a:rPr>
              <a:t>tiCache</a:t>
            </a:r>
          </a:p>
        </p:txBody>
      </p:sp>
      <p:sp>
        <p:nvSpPr>
          <p:cNvPr id="35" name="TextBox 80">
            <a:extLst>
              <a:ext uri="{FF2B5EF4-FFF2-40B4-BE49-F238E27FC236}">
                <a16:creationId xmlns:a16="http://schemas.microsoft.com/office/drawing/2014/main" id="{A88DAC6A-899B-AB52-CE5B-1430355346F6}"/>
              </a:ext>
            </a:extLst>
          </p:cNvPr>
          <p:cNvSpPr txBox="1"/>
          <p:nvPr/>
        </p:nvSpPr>
        <p:spPr>
          <a:xfrm>
            <a:off x="6317856" y="2440053"/>
            <a:ext cx="943300" cy="1596076"/>
          </a:xfrm>
          <a:prstGeom prst="rect">
            <a:avLst/>
          </a:prstGeom>
          <a:noFill/>
        </p:spPr>
        <p:txBody>
          <a:bodyPr wrap="square" lIns="0" tIns="0" rIns="0" bIns="0" rtlCol="0">
            <a:spAutoFit/>
          </a:bodyPr>
          <a:lstStyle/>
          <a:p>
            <a:pPr latinLnBrk="0">
              <a:lnSpc>
                <a:spcPct val="101666"/>
              </a:lnSpc>
            </a:pPr>
            <a:r>
              <a:rPr lang="en-US" altLang="zh-CN" sz="1000" b="1" dirty="0">
                <a:solidFill>
                  <a:srgbClr val="434747"/>
                </a:solidFill>
                <a:latin typeface="Calibri"/>
                <a:ea typeface="Calibri"/>
              </a:rPr>
              <a:t>Auto</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Scaling</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939"/>
              </a:lnSpc>
            </a:pPr>
            <a:endParaRPr lang="en-US" dirty="0">
              <a:solidFill>
                <a:prstClr val="black"/>
              </a:solidFill>
              <a:latin typeface="Calibri"/>
            </a:endParaRPr>
          </a:p>
          <a:p>
            <a:pPr indent="50202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12386" latinLnBrk="0"/>
            <a:r>
              <a:rPr lang="en-US" altLang="zh-CN" sz="1000" b="1" spc="-5" dirty="0">
                <a:solidFill>
                  <a:srgbClr val="434747"/>
                </a:solidFill>
                <a:latin typeface="Calibri"/>
                <a:ea typeface="Calibri"/>
              </a:rPr>
              <a:t>SQS</a:t>
            </a:r>
          </a:p>
        </p:txBody>
      </p:sp>
      <p:sp>
        <p:nvSpPr>
          <p:cNvPr id="36" name="TextBox 81">
            <a:extLst>
              <a:ext uri="{FF2B5EF4-FFF2-40B4-BE49-F238E27FC236}">
                <a16:creationId xmlns:a16="http://schemas.microsoft.com/office/drawing/2014/main" id="{3CB449BD-1C7A-68C2-AE5A-DE5FF523827A}"/>
              </a:ext>
            </a:extLst>
          </p:cNvPr>
          <p:cNvSpPr txBox="1"/>
          <p:nvPr/>
        </p:nvSpPr>
        <p:spPr>
          <a:xfrm>
            <a:off x="7585057" y="2387581"/>
            <a:ext cx="347474" cy="154939"/>
          </a:xfrm>
          <a:prstGeom prst="rect">
            <a:avLst/>
          </a:prstGeom>
          <a:noFill/>
        </p:spPr>
        <p:txBody>
          <a:bodyPr wrap="square" lIns="0" tIns="0" rIns="0" bIns="0" rtlCol="0">
            <a:spAutoFit/>
          </a:bodyPr>
          <a:lstStyle/>
          <a:p>
            <a:pPr latinLnBrk="0">
              <a:lnSpc>
                <a:spcPct val="101666"/>
              </a:lnSpc>
            </a:pPr>
            <a:r>
              <a:rPr lang="en-US" altLang="zh-CN" sz="1000" b="1" spc="-10" dirty="0">
                <a:solidFill>
                  <a:srgbClr val="434747"/>
                </a:solidFill>
                <a:latin typeface="Calibri"/>
                <a:ea typeface="Calibri"/>
              </a:rPr>
              <a:t>IAM</a:t>
            </a:r>
          </a:p>
        </p:txBody>
      </p:sp>
      <p:sp>
        <p:nvSpPr>
          <p:cNvPr id="37" name="TextBox 82">
            <a:extLst>
              <a:ext uri="{FF2B5EF4-FFF2-40B4-BE49-F238E27FC236}">
                <a16:creationId xmlns:a16="http://schemas.microsoft.com/office/drawing/2014/main" id="{4589C137-FA2F-09C3-0A46-394ECE35C5C2}"/>
              </a:ext>
            </a:extLst>
          </p:cNvPr>
          <p:cNvSpPr txBox="1"/>
          <p:nvPr/>
        </p:nvSpPr>
        <p:spPr>
          <a:xfrm>
            <a:off x="7853326" y="3708679"/>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11952" latinLnBrk="0"/>
            <a:r>
              <a:rPr lang="en-US" altLang="zh-CN" sz="1000" b="1" spc="-5" dirty="0">
                <a:solidFill>
                  <a:srgbClr val="434747"/>
                </a:solidFill>
                <a:latin typeface="Calibri"/>
                <a:ea typeface="Calibri"/>
              </a:rPr>
              <a:t>SNS</a:t>
            </a:r>
          </a:p>
        </p:txBody>
      </p:sp>
      <p:sp>
        <p:nvSpPr>
          <p:cNvPr id="38" name="TextBox 83">
            <a:extLst>
              <a:ext uri="{FF2B5EF4-FFF2-40B4-BE49-F238E27FC236}">
                <a16:creationId xmlns:a16="http://schemas.microsoft.com/office/drawing/2014/main" id="{5B76D247-3FBF-0C68-E083-238F769DA711}"/>
              </a:ext>
            </a:extLst>
          </p:cNvPr>
          <p:cNvSpPr txBox="1"/>
          <p:nvPr/>
        </p:nvSpPr>
        <p:spPr>
          <a:xfrm>
            <a:off x="8468653" y="2358415"/>
            <a:ext cx="1545773" cy="1503889"/>
          </a:xfrm>
          <a:prstGeom prst="rect">
            <a:avLst/>
          </a:prstGeom>
          <a:noFill/>
        </p:spPr>
        <p:txBody>
          <a:bodyPr wrap="square" lIns="0" tIns="0" rIns="0" bIns="0" rtlCol="0">
            <a:spAutoFit/>
          </a:bodyPr>
          <a:lstStyle/>
          <a:p>
            <a:pPr latinLnBrk="0">
              <a:tabLst>
                <a:tab pos="1104496" algn="l"/>
              </a:tabLst>
            </a:pPr>
            <a:r>
              <a:rPr lang="en-US" altLang="zh-CN" sz="1000" b="1" spc="-44" dirty="0">
                <a:solidFill>
                  <a:srgbClr val="434747"/>
                </a:solidFill>
                <a:latin typeface="Calibri"/>
                <a:ea typeface="Calibri"/>
              </a:rPr>
              <a:t>AWS</a:t>
            </a:r>
            <a:r>
              <a:rPr lang="en-US" altLang="zh-CN" sz="1000" b="1" spc="-20" dirty="0">
                <a:solidFill>
                  <a:srgbClr val="434747"/>
                </a:solidFill>
                <a:latin typeface="Calibri"/>
                <a:ea typeface="宋体" panose="02010600030101010101" pitchFamily="2" charset="-122"/>
                <a:cs typeface="Calibri"/>
              </a:rPr>
              <a:t> </a:t>
            </a:r>
            <a:r>
              <a:rPr lang="en-US" altLang="zh-CN" sz="1000" b="1" spc="-44" dirty="0">
                <a:solidFill>
                  <a:srgbClr val="434747"/>
                </a:solidFill>
                <a:latin typeface="Calibri"/>
                <a:ea typeface="Calibri"/>
              </a:rPr>
              <a:t>KMS	</a:t>
            </a:r>
            <a:r>
              <a:rPr lang="en-US" altLang="zh-CN" sz="1000" b="1" spc="-10" dirty="0">
                <a:solidFill>
                  <a:srgbClr val="434747"/>
                </a:solidFill>
                <a:latin typeface="Calibri"/>
                <a:ea typeface="Calibri"/>
              </a:rPr>
              <a:t>Amazon</a:t>
            </a:r>
          </a:p>
          <a:p>
            <a:pPr indent="1256070" latinLnBrk="0"/>
            <a:r>
              <a:rPr lang="en-US" altLang="zh-CN" sz="1000" b="1" spc="-5" dirty="0">
                <a:solidFill>
                  <a:srgbClr val="434747"/>
                </a:solidFill>
                <a:latin typeface="Calibri"/>
                <a:ea typeface="Calibri"/>
              </a:rPr>
              <a:t>S3</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14"/>
              </a:lnSpc>
            </a:pPr>
            <a:endParaRPr lang="en-US" dirty="0">
              <a:solidFill>
                <a:prstClr val="black"/>
              </a:solidFill>
              <a:latin typeface="Calibri"/>
            </a:endParaRPr>
          </a:p>
          <a:p>
            <a:pPr indent="159277" latinLnBrk="0">
              <a:lnSpc>
                <a:spcPct val="101666"/>
              </a:lnSpc>
            </a:pPr>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Step</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Functions</a:t>
            </a:r>
          </a:p>
        </p:txBody>
      </p:sp>
      <p:sp>
        <p:nvSpPr>
          <p:cNvPr id="39" name="TextBox 84">
            <a:extLst>
              <a:ext uri="{FF2B5EF4-FFF2-40B4-BE49-F238E27FC236}">
                <a16:creationId xmlns:a16="http://schemas.microsoft.com/office/drawing/2014/main" id="{2491580B-B18D-91CF-EB47-D788B3570D08}"/>
              </a:ext>
            </a:extLst>
          </p:cNvPr>
          <p:cNvSpPr txBox="1"/>
          <p:nvPr/>
        </p:nvSpPr>
        <p:spPr>
          <a:xfrm>
            <a:off x="1620751" y="5104663"/>
            <a:ext cx="658827" cy="305457"/>
          </a:xfrm>
          <a:prstGeom prst="rect">
            <a:avLst/>
          </a:prstGeom>
          <a:noFill/>
        </p:spPr>
        <p:txBody>
          <a:bodyPr wrap="square" lIns="0" tIns="0" rIns="0" bIns="0" rtlCol="0">
            <a:spAutoFit/>
          </a:bodyPr>
          <a:lstStyle/>
          <a:p>
            <a:pPr indent="1087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oudWatch</a:t>
            </a:r>
          </a:p>
        </p:txBody>
      </p:sp>
      <p:sp>
        <p:nvSpPr>
          <p:cNvPr id="40" name="TextBox 85">
            <a:extLst>
              <a:ext uri="{FF2B5EF4-FFF2-40B4-BE49-F238E27FC236}">
                <a16:creationId xmlns:a16="http://schemas.microsoft.com/office/drawing/2014/main" id="{DA444CEB-CC04-C253-3DEA-D67C6B725EA7}"/>
              </a:ext>
            </a:extLst>
          </p:cNvPr>
          <p:cNvSpPr txBox="1"/>
          <p:nvPr/>
        </p:nvSpPr>
        <p:spPr>
          <a:xfrm>
            <a:off x="2540595" y="5129048"/>
            <a:ext cx="865456" cy="305457"/>
          </a:xfrm>
          <a:prstGeom prst="rect">
            <a:avLst/>
          </a:prstGeom>
          <a:noFill/>
        </p:spPr>
        <p:txBody>
          <a:bodyPr wrap="square" lIns="0" tIns="0" rIns="0" bIns="0" rtlCol="0">
            <a:spAutoFit/>
          </a:bodyPr>
          <a:lstStyle/>
          <a:p>
            <a:pPr indent="300037"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oudFormation</a:t>
            </a:r>
          </a:p>
        </p:txBody>
      </p:sp>
      <p:sp>
        <p:nvSpPr>
          <p:cNvPr id="41" name="TextBox 86">
            <a:extLst>
              <a:ext uri="{FF2B5EF4-FFF2-40B4-BE49-F238E27FC236}">
                <a16:creationId xmlns:a16="http://schemas.microsoft.com/office/drawing/2014/main" id="{25547B91-7CB7-B65A-6CC6-54CB81C89C8A}"/>
              </a:ext>
            </a:extLst>
          </p:cNvPr>
          <p:cNvSpPr txBox="1"/>
          <p:nvPr/>
        </p:nvSpPr>
        <p:spPr>
          <a:xfrm>
            <a:off x="3777964" y="5129048"/>
            <a:ext cx="548843" cy="305457"/>
          </a:xfrm>
          <a:prstGeom prst="rect">
            <a:avLst/>
          </a:prstGeom>
          <a:noFill/>
        </p:spPr>
        <p:txBody>
          <a:bodyPr wrap="square" lIns="0" tIns="0" rIns="0" bIns="0" rtlCol="0">
            <a:spAutoFit/>
          </a:bodyPr>
          <a:lstStyle/>
          <a:p>
            <a:pPr indent="142049"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oudTrail</a:t>
            </a:r>
          </a:p>
        </p:txBody>
      </p:sp>
      <p:sp>
        <p:nvSpPr>
          <p:cNvPr id="42" name="TextBox 87">
            <a:extLst>
              <a:ext uri="{FF2B5EF4-FFF2-40B4-BE49-F238E27FC236}">
                <a16:creationId xmlns:a16="http://schemas.microsoft.com/office/drawing/2014/main" id="{0D4021C0-E3CA-75B3-4221-71BF99CA2C36}"/>
              </a:ext>
            </a:extLst>
          </p:cNvPr>
          <p:cNvSpPr txBox="1"/>
          <p:nvPr/>
        </p:nvSpPr>
        <p:spPr>
          <a:xfrm>
            <a:off x="4822483" y="5156479"/>
            <a:ext cx="648411"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5" dirty="0">
                <a:solidFill>
                  <a:srgbClr val="434747"/>
                </a:solidFill>
                <a:latin typeface="Calibri"/>
                <a:ea typeface="Calibri"/>
              </a:rPr>
              <a:t>API</a:t>
            </a:r>
          </a:p>
          <a:p>
            <a:pPr indent="83375" latinLnBrk="0"/>
            <a:r>
              <a:rPr lang="en-US" altLang="zh-CN" sz="1000" b="1" spc="-5" dirty="0">
                <a:solidFill>
                  <a:srgbClr val="434747"/>
                </a:solidFill>
                <a:latin typeface="Calibri"/>
                <a:ea typeface="Calibri"/>
              </a:rPr>
              <a:t>Gate</a:t>
            </a:r>
            <a:r>
              <a:rPr lang="en-US" altLang="zh-CN" sz="1000" b="1" dirty="0">
                <a:solidFill>
                  <a:srgbClr val="434747"/>
                </a:solidFill>
                <a:latin typeface="Calibri"/>
                <a:ea typeface="Calibri"/>
              </a:rPr>
              <a:t>way</a:t>
            </a:r>
          </a:p>
        </p:txBody>
      </p:sp>
      <p:sp>
        <p:nvSpPr>
          <p:cNvPr id="43" name="TextBox 88">
            <a:extLst>
              <a:ext uri="{FF2B5EF4-FFF2-40B4-BE49-F238E27FC236}">
                <a16:creationId xmlns:a16="http://schemas.microsoft.com/office/drawing/2014/main" id="{08127209-F4A7-5C61-BD09-7A84C75DAA39}"/>
              </a:ext>
            </a:extLst>
          </p:cNvPr>
          <p:cNvSpPr txBox="1"/>
          <p:nvPr/>
        </p:nvSpPr>
        <p:spPr>
          <a:xfrm>
            <a:off x="5871527" y="5095519"/>
            <a:ext cx="628792"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Elastic</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Load</a:t>
            </a:r>
          </a:p>
          <a:p>
            <a:pPr indent="53975" latinLnBrk="0"/>
            <a:r>
              <a:rPr lang="en-US" altLang="zh-CN" sz="1000" b="1" spc="-5" dirty="0">
                <a:solidFill>
                  <a:srgbClr val="434747"/>
                </a:solidFill>
                <a:latin typeface="Calibri"/>
                <a:ea typeface="Calibri"/>
              </a:rPr>
              <a:t>Bal</a:t>
            </a:r>
            <a:r>
              <a:rPr lang="en-US" altLang="zh-CN" sz="1000" b="1" dirty="0">
                <a:solidFill>
                  <a:srgbClr val="434747"/>
                </a:solidFill>
                <a:latin typeface="Calibri"/>
                <a:ea typeface="Calibri"/>
              </a:rPr>
              <a:t>ancing</a:t>
            </a:r>
          </a:p>
        </p:txBody>
      </p:sp>
      <p:sp>
        <p:nvSpPr>
          <p:cNvPr id="44" name="TextBox 89">
            <a:extLst>
              <a:ext uri="{FF2B5EF4-FFF2-40B4-BE49-F238E27FC236}">
                <a16:creationId xmlns:a16="http://schemas.microsoft.com/office/drawing/2014/main" id="{C042AC26-C63F-8854-B1BB-D1EB1C09F7FD}"/>
              </a:ext>
            </a:extLst>
          </p:cNvPr>
          <p:cNvSpPr txBox="1"/>
          <p:nvPr/>
        </p:nvSpPr>
        <p:spPr>
          <a:xfrm>
            <a:off x="6939796" y="5095519"/>
            <a:ext cx="600033" cy="305457"/>
          </a:xfrm>
          <a:prstGeom prst="rect">
            <a:avLst/>
          </a:prstGeom>
          <a:noFill/>
        </p:spPr>
        <p:txBody>
          <a:bodyPr wrap="square" lIns="0" tIns="0" rIns="0" bIns="0" rtlCol="0">
            <a:spAutoFit/>
          </a:bodyPr>
          <a:lstStyle/>
          <a:p>
            <a:pPr indent="793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oudFront</a:t>
            </a:r>
          </a:p>
        </p:txBody>
      </p:sp>
      <p:sp>
        <p:nvSpPr>
          <p:cNvPr id="45" name="TextBox 90">
            <a:extLst>
              <a:ext uri="{FF2B5EF4-FFF2-40B4-BE49-F238E27FC236}">
                <a16:creationId xmlns:a16="http://schemas.microsoft.com/office/drawing/2014/main" id="{B74346BA-1182-B61F-BC40-F547346C0BA3}"/>
              </a:ext>
            </a:extLst>
          </p:cNvPr>
          <p:cNvSpPr txBox="1"/>
          <p:nvPr/>
        </p:nvSpPr>
        <p:spPr>
          <a:xfrm>
            <a:off x="8057243" y="5107711"/>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30923" latinLnBrk="0"/>
            <a:r>
              <a:rPr lang="en-US" altLang="zh-CN" sz="1000" b="1" spc="-5" dirty="0">
                <a:solidFill>
                  <a:srgbClr val="434747"/>
                </a:solidFill>
                <a:latin typeface="Calibri"/>
                <a:ea typeface="Calibri"/>
              </a:rPr>
              <a:t>K</a:t>
            </a:r>
            <a:r>
              <a:rPr lang="en-US" altLang="zh-CN" sz="1000" b="1" dirty="0">
                <a:solidFill>
                  <a:srgbClr val="434747"/>
                </a:solidFill>
                <a:latin typeface="Calibri"/>
                <a:ea typeface="Calibri"/>
              </a:rPr>
              <a:t>inesis</a:t>
            </a:r>
          </a:p>
        </p:txBody>
      </p:sp>
      <p:sp>
        <p:nvSpPr>
          <p:cNvPr id="46" name="TextBox 91">
            <a:extLst>
              <a:ext uri="{FF2B5EF4-FFF2-40B4-BE49-F238E27FC236}">
                <a16:creationId xmlns:a16="http://schemas.microsoft.com/office/drawing/2014/main" id="{E6B5CEC3-D8FA-EC1D-286D-FAC0678E5E35}"/>
              </a:ext>
            </a:extLst>
          </p:cNvPr>
          <p:cNvSpPr txBox="1"/>
          <p:nvPr/>
        </p:nvSpPr>
        <p:spPr>
          <a:xfrm>
            <a:off x="9083788" y="5095519"/>
            <a:ext cx="486579" cy="305457"/>
          </a:xfrm>
          <a:prstGeom prst="rect">
            <a:avLst/>
          </a:prstGeom>
          <a:noFill/>
        </p:spPr>
        <p:txBody>
          <a:bodyPr wrap="square" lIns="0" tIns="0" rIns="0" bIns="0" rtlCol="0">
            <a:spAutoFit/>
          </a:bodyPr>
          <a:lstStyle/>
          <a:p>
            <a:pPr indent="23050"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dirty="0">
                <a:solidFill>
                  <a:srgbClr val="434747"/>
                </a:solidFill>
                <a:latin typeface="Calibri"/>
                <a:ea typeface="Calibri"/>
              </a:rPr>
              <a:t>Route</a:t>
            </a:r>
            <a:r>
              <a:rPr lang="en-US" altLang="zh-CN" sz="1000" b="1" spc="-10"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53</a:t>
            </a:r>
          </a:p>
        </p:txBody>
      </p:sp>
    </p:spTree>
    <p:extLst>
      <p:ext uri="{BB962C8B-B14F-4D97-AF65-F5344CB8AC3E}">
        <p14:creationId xmlns:p14="http://schemas.microsoft.com/office/powerpoint/2010/main" val="1195624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787078" y="1435607"/>
            <a:ext cx="9657402" cy="5108627"/>
          </a:xfrm>
        </p:spPr>
        <p:txBody>
          <a:bodyPr>
            <a:normAutofit/>
          </a:bodyPr>
          <a:lstStyle/>
          <a:p>
            <a:pPr>
              <a:buFont typeface="Wingdings" panose="05000000000000000000" pitchFamily="2" charset="2"/>
              <a:buChar char="u"/>
            </a:pPr>
            <a:r>
              <a:rPr lang="en-US" altLang="ko" dirty="0">
                <a:latin typeface="Arial" panose="020B0604020202020204" pitchFamily="34" charset="0"/>
              </a:rPr>
              <a:t>install python3 on CentOS</a:t>
            </a:r>
            <a:endParaRPr lang="ko" altLang="en-US" dirty="0">
              <a:latin typeface="Arial" panose="020B0604020202020204" pitchFamily="34" charset="0"/>
            </a:endParaRPr>
          </a:p>
          <a:p>
            <a:r>
              <a:rPr lang="en-US" altLang="ko" sz="2400" dirty="0">
                <a:latin typeface="Arial" panose="020B0604020202020204" pitchFamily="34" charset="0"/>
              </a:rPr>
              <a:t>yum update -y</a:t>
            </a:r>
            <a:endParaRPr lang="ko" altLang="en-US" sz="2400" dirty="0">
              <a:latin typeface="Arial" panose="020B0604020202020204" pitchFamily="34" charset="0"/>
            </a:endParaRPr>
          </a:p>
          <a:p>
            <a:r>
              <a:rPr lang="en-US" altLang="ko" sz="2400" dirty="0">
                <a:latin typeface="Arial" panose="020B0604020202020204" pitchFamily="34" charset="0"/>
              </a:rPr>
              <a:t>yum install -y python3</a:t>
            </a:r>
            <a:endParaRPr lang="ko" altLang="en-US" sz="2400" dirty="0">
              <a:latin typeface="Arial" panose="020B0604020202020204" pitchFamily="34" charset="0"/>
            </a:endParaRPr>
          </a:p>
          <a:p>
            <a:r>
              <a:rPr lang="en-US" altLang="ko" sz="2400" dirty="0">
                <a:latin typeface="Arial" panose="020B0604020202020204" pitchFamily="34" charset="0"/>
              </a:rPr>
              <a:t>python3</a:t>
            </a:r>
            <a:endParaRPr lang="ko" altLang="en-US" sz="24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1337179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1" y="210419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CloudFront</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S3 bucket  </a:t>
            </a:r>
            <a:r>
              <a:rPr lang="ko-KR" altLang="en-US" dirty="0"/>
              <a:t>생성</a:t>
            </a:r>
            <a:endParaRPr lang="en-US" altLang="ko-KR" dirty="0"/>
          </a:p>
          <a:p>
            <a:pPr marL="342900" indent="-342900">
              <a:buFont typeface="Wingdings" panose="05000000000000000000" pitchFamily="2" charset="2"/>
              <a:buChar char="§"/>
            </a:pPr>
            <a:r>
              <a:rPr lang="en-US" altLang="ko-KR" dirty="0"/>
              <a:t>File upload</a:t>
            </a:r>
          </a:p>
          <a:p>
            <a:pPr marL="342900" indent="-342900">
              <a:buFont typeface="Wingdings" panose="05000000000000000000" pitchFamily="2" charset="2"/>
              <a:buChar char="§"/>
            </a:pPr>
            <a:r>
              <a:rPr lang="en-US" altLang="ko-KR" dirty="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60">
            <a:extLst>
              <a:ext uri="{FF2B5EF4-FFF2-40B4-BE49-F238E27FC236}">
                <a16:creationId xmlns:a16="http://schemas.microsoft.com/office/drawing/2014/main" id="{21E89700-7C44-4470-17CA-295E01AAB328}"/>
              </a:ext>
            </a:extLst>
          </p:cNvPr>
          <p:cNvPicPr>
            <a:picLocks noChangeAspect="1"/>
          </p:cNvPicPr>
          <p:nvPr/>
        </p:nvPicPr>
        <p:blipFill>
          <a:blip r:embed="rId4"/>
          <a:stretch>
            <a:fillRect/>
          </a:stretch>
        </p:blipFill>
        <p:spPr>
          <a:xfrm>
            <a:off x="8445758" y="4266621"/>
            <a:ext cx="1539490" cy="1539490"/>
          </a:xfrm>
          <a:prstGeom prst="rect">
            <a:avLst/>
          </a:prstGeom>
        </p:spPr>
      </p:pic>
    </p:spTree>
    <p:extLst>
      <p:ext uri="{BB962C8B-B14F-4D97-AF65-F5344CB8AC3E}">
        <p14:creationId xmlns:p14="http://schemas.microsoft.com/office/powerpoint/2010/main" val="3577514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S3</a:t>
            </a:r>
            <a:endParaRPr lang="ko-KR" altLang="en-US" dirty="0"/>
          </a:p>
        </p:txBody>
      </p:sp>
      <p:sp>
        <p:nvSpPr>
          <p:cNvPr id="5" name="내용 개체 틀 4"/>
          <p:cNvSpPr>
            <a:spLocks noGrp="1"/>
          </p:cNvSpPr>
          <p:nvPr>
            <p:ph sz="quarter" idx="10"/>
          </p:nvPr>
        </p:nvSpPr>
        <p:spPr>
          <a:xfrm>
            <a:off x="539496" y="1435608"/>
            <a:ext cx="9904984" cy="5335582"/>
          </a:xfrm>
        </p:spPr>
        <p:txBody>
          <a:bodyPr>
            <a:noAutofit/>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a:t>객체 </a:t>
            </a:r>
            <a:r>
              <a:rPr lang="ko-KR" altLang="ko-KR" dirty="0"/>
              <a:t>스토리지, </a:t>
            </a:r>
            <a:endParaRPr lang="en-US" altLang="ko-KR" dirty="0"/>
          </a:p>
          <a:p>
            <a:pPr latinLnBrk="0"/>
            <a:r>
              <a:rPr lang="ko-KR" altLang="ko-KR" dirty="0"/>
              <a:t>콘텐츠 저장 및 전송, 빅데이터 분석, </a:t>
            </a:r>
            <a:r>
              <a:rPr lang="ko-KR" altLang="ko-KR" dirty="0" err="1"/>
              <a:t>backup</a:t>
            </a:r>
            <a:endParaRPr lang="ko-KR" altLang="ko-KR" dirty="0"/>
          </a:p>
          <a:p>
            <a:pPr latinLnBrk="0"/>
            <a:r>
              <a:rPr lang="ko-KR" altLang="ko-KR" dirty="0" err="1"/>
              <a:t>bucket</a:t>
            </a:r>
            <a:r>
              <a:rPr lang="ko-KR" altLang="ko-KR" dirty="0"/>
              <a:t> 생성하고 객체를 버킷에 저장</a:t>
            </a:r>
            <a:endParaRPr lang="en-US" altLang="ko-KR" dirty="0"/>
          </a:p>
          <a:p>
            <a:pPr latinLnBrk="0"/>
            <a:r>
              <a:rPr lang="en-US" altLang="ko-KR" dirty="0"/>
              <a:t>naming: no upper case, no underscore</a:t>
            </a:r>
          </a:p>
          <a:p>
            <a:pPr latinLnBrk="0">
              <a:lnSpc>
                <a:spcPct val="160000"/>
              </a:lnSpc>
            </a:pPr>
            <a:r>
              <a:rPr lang="en-US" altLang="ko-KR" dirty="0"/>
              <a:t>AWS Management Console</a:t>
            </a:r>
            <a:r>
              <a:rPr lang="ko-KR" altLang="en-US" dirty="0"/>
              <a:t>을 통해 </a:t>
            </a:r>
            <a:r>
              <a:rPr lang="en-US" altLang="ko-KR" dirty="0"/>
              <a:t>Amazon S3 </a:t>
            </a:r>
            <a:r>
              <a:rPr lang="ko-KR" altLang="en-US" dirty="0"/>
              <a:t>리소스에 액세스하고 관리</a:t>
            </a:r>
            <a:endParaRPr lang="en-US" altLang="ko-KR" dirty="0"/>
          </a:p>
          <a:p>
            <a:pPr latinLnBrk="0"/>
            <a:r>
              <a:rPr lang="en-US" altLang="ko-KR" dirty="0"/>
              <a:t>Amazon S3 vs Amazon S3 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3A1054-BEBE-C3E6-BBEA-95E73840A92A}"/>
              </a:ext>
            </a:extLst>
          </p:cNvPr>
          <p:cNvSpPr>
            <a:spLocks noGrp="1"/>
          </p:cNvSpPr>
          <p:nvPr>
            <p:ph type="title"/>
          </p:nvPr>
        </p:nvSpPr>
        <p:spPr/>
        <p:txBody>
          <a:bodyPr/>
          <a:lstStyle/>
          <a:p>
            <a:r>
              <a:rPr lang="en-US" altLang="ko-KR" dirty="0"/>
              <a:t>S3</a:t>
            </a:r>
            <a:r>
              <a:rPr lang="ko-KR" altLang="en-US" dirty="0"/>
              <a:t> </a:t>
            </a:r>
            <a:r>
              <a:rPr lang="en-US" altLang="ko-KR" dirty="0"/>
              <a:t>bucket</a:t>
            </a:r>
            <a:endParaRPr lang="ko-KR" altLang="en-US" dirty="0"/>
          </a:p>
        </p:txBody>
      </p:sp>
      <p:sp>
        <p:nvSpPr>
          <p:cNvPr id="3" name="내용 개체 틀 2">
            <a:extLst>
              <a:ext uri="{FF2B5EF4-FFF2-40B4-BE49-F238E27FC236}">
                <a16:creationId xmlns:a16="http://schemas.microsoft.com/office/drawing/2014/main" id="{C769E0F6-AAA6-D1D9-8CEE-CEE65A560D87}"/>
              </a:ext>
            </a:extLst>
          </p:cNvPr>
          <p:cNvSpPr>
            <a:spLocks noGrp="1"/>
          </p:cNvSpPr>
          <p:nvPr>
            <p:ph sz="quarter" idx="10"/>
          </p:nvPr>
        </p:nvSpPr>
        <p:spPr/>
        <p:txBody>
          <a:bodyPr/>
          <a:lstStyle/>
          <a:p>
            <a:r>
              <a:rPr lang="en-US" altLang="ko-KR" dirty="0"/>
              <a:t>File upload</a:t>
            </a:r>
          </a:p>
          <a:p>
            <a:r>
              <a:rPr lang="en-US" altLang="ko-KR" dirty="0"/>
              <a:t>Static web hosting</a:t>
            </a:r>
            <a:endParaRPr lang="ko-KR" altLang="en-US" dirty="0"/>
          </a:p>
        </p:txBody>
      </p:sp>
    </p:spTree>
    <p:extLst>
      <p:ext uri="{BB962C8B-B14F-4D97-AF65-F5344CB8AC3E}">
        <p14:creationId xmlns:p14="http://schemas.microsoft.com/office/powerpoint/2010/main" val="595008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E580CD1-02C6-A563-6E4A-8EC136271360}"/>
              </a:ext>
            </a:extLst>
          </p:cNvPr>
          <p:cNvSpPr>
            <a:spLocks noGrp="1"/>
          </p:cNvSpPr>
          <p:nvPr>
            <p:ph type="title"/>
          </p:nvPr>
        </p:nvSpPr>
        <p:spPr/>
        <p:txBody>
          <a:bodyPr>
            <a:normAutofit/>
          </a:bodyPr>
          <a:lstStyle/>
          <a:p>
            <a:r>
              <a:rPr lang="en-US" altLang="zh-CN" sz="3200" spc="-179" dirty="0">
                <a:solidFill>
                  <a:srgbClr val="434747"/>
                </a:solidFill>
                <a:latin typeface="Times New Roman"/>
                <a:ea typeface="Times New Roman"/>
              </a:rPr>
              <a:t>S3</a:t>
            </a:r>
            <a:r>
              <a:rPr lang="en-US" altLang="zh-CN" sz="3200" spc="-89" dirty="0">
                <a:solidFill>
                  <a:srgbClr val="434747"/>
                </a:solidFill>
                <a:latin typeface="Times New Roman"/>
                <a:cs typeface="Times New Roman"/>
              </a:rPr>
              <a:t> </a:t>
            </a:r>
            <a:r>
              <a:rPr lang="en-US" altLang="zh-CN" sz="3200" spc="-159" dirty="0">
                <a:solidFill>
                  <a:srgbClr val="434747"/>
                </a:solidFill>
                <a:latin typeface="Times New Roman"/>
                <a:ea typeface="Times New Roman"/>
              </a:rPr>
              <a:t>Bucket</a:t>
            </a:r>
            <a:r>
              <a:rPr lang="en-US" altLang="zh-CN" sz="3200" spc="-94" dirty="0">
                <a:solidFill>
                  <a:srgbClr val="434747"/>
                </a:solidFill>
                <a:latin typeface="Times New Roman"/>
                <a:cs typeface="Times New Roman"/>
              </a:rPr>
              <a:t> </a:t>
            </a:r>
            <a:r>
              <a:rPr lang="en-US" altLang="zh-CN" sz="3200" spc="-129" dirty="0">
                <a:solidFill>
                  <a:srgbClr val="434747"/>
                </a:solidFill>
                <a:latin typeface="Times New Roman"/>
                <a:ea typeface="Times New Roman"/>
              </a:rPr>
              <a:t>Policies</a:t>
            </a:r>
            <a:endParaRPr lang="ko-KR" altLang="en-US" dirty="0"/>
          </a:p>
        </p:txBody>
      </p:sp>
      <p:sp>
        <p:nvSpPr>
          <p:cNvPr id="5" name="내용 개체 틀 4">
            <a:extLst>
              <a:ext uri="{FF2B5EF4-FFF2-40B4-BE49-F238E27FC236}">
                <a16:creationId xmlns:a16="http://schemas.microsoft.com/office/drawing/2014/main" id="{92CC26BF-889E-3485-3C38-801779E61533}"/>
              </a:ext>
            </a:extLst>
          </p:cNvPr>
          <p:cNvSpPr>
            <a:spLocks noGrp="1"/>
          </p:cNvSpPr>
          <p:nvPr>
            <p:ph sz="quarter" idx="10"/>
          </p:nvPr>
        </p:nvSpPr>
        <p:spPr>
          <a:xfrm>
            <a:off x="539496" y="1435608"/>
            <a:ext cx="6602084" cy="3977640"/>
          </a:xfrm>
        </p:spPr>
        <p:txBody>
          <a:bodyPr>
            <a:noAutofit/>
          </a:bodyPr>
          <a:lstStyle/>
          <a:p>
            <a:pPr marL="0" indent="0">
              <a:lnSpc>
                <a:spcPct val="100000"/>
              </a:lnSpc>
              <a:buNone/>
            </a:pPr>
            <a:r>
              <a:rPr lang="en-US" altLang="zh-CN" sz="3200" spc="-40" dirty="0">
                <a:solidFill>
                  <a:srgbClr val="434747"/>
                </a:solidFill>
                <a:latin typeface="Times New Roman"/>
                <a:ea typeface="Times New Roman"/>
              </a:rPr>
              <a:t>JSON</a:t>
            </a:r>
            <a:r>
              <a:rPr lang="en-US" altLang="zh-CN" sz="3200" spc="-15" dirty="0">
                <a:solidFill>
                  <a:srgbClr val="434747"/>
                </a:solidFill>
                <a:latin typeface="Times New Roman"/>
                <a:cs typeface="Times New Roman"/>
              </a:rPr>
              <a:t> </a:t>
            </a:r>
            <a:r>
              <a:rPr lang="en-US" altLang="zh-CN" sz="3200" spc="-30" dirty="0">
                <a:solidFill>
                  <a:srgbClr val="434747"/>
                </a:solidFill>
                <a:latin typeface="Times New Roman"/>
                <a:ea typeface="Times New Roman"/>
              </a:rPr>
              <a:t>based</a:t>
            </a:r>
            <a:r>
              <a:rPr lang="en-US" altLang="zh-CN" sz="3200" spc="-20" dirty="0">
                <a:solidFill>
                  <a:srgbClr val="434747"/>
                </a:solidFill>
                <a:latin typeface="Times New Roman"/>
                <a:cs typeface="Times New Roman"/>
              </a:rPr>
              <a:t> </a:t>
            </a:r>
            <a:r>
              <a:rPr lang="en-US" altLang="zh-CN" sz="3200" spc="-30" dirty="0">
                <a:solidFill>
                  <a:srgbClr val="434747"/>
                </a:solidFill>
                <a:latin typeface="Times New Roman"/>
                <a:ea typeface="Times New Roman"/>
              </a:rPr>
              <a:t>policies</a:t>
            </a:r>
          </a:p>
          <a:p>
            <a:pPr marL="685800" lvl="1">
              <a:lnSpc>
                <a:spcPct val="99166"/>
              </a:lnSpc>
            </a:pPr>
            <a:r>
              <a:rPr lang="en-US" altLang="zh-CN" spc="-104" dirty="0">
                <a:solidFill>
                  <a:srgbClr val="434747"/>
                </a:solidFill>
                <a:latin typeface="Arial"/>
                <a:cs typeface="Arial"/>
              </a:rPr>
              <a:t> </a:t>
            </a:r>
            <a:r>
              <a:rPr lang="en-US" altLang="zh-CN" dirty="0">
                <a:solidFill>
                  <a:srgbClr val="434747"/>
                </a:solidFill>
                <a:latin typeface="Times New Roman"/>
                <a:ea typeface="Times New Roman"/>
              </a:rPr>
              <a:t>Resources:</a:t>
            </a:r>
            <a:r>
              <a:rPr lang="en-US" altLang="zh-CN" spc="-94" dirty="0">
                <a:solidFill>
                  <a:srgbClr val="434747"/>
                </a:solidFill>
                <a:latin typeface="Times New Roman"/>
                <a:cs typeface="Times New Roman"/>
              </a:rPr>
              <a:t> </a:t>
            </a:r>
            <a:r>
              <a:rPr lang="en-US" altLang="zh-CN" dirty="0">
                <a:solidFill>
                  <a:srgbClr val="434747"/>
                </a:solidFill>
                <a:latin typeface="Times New Roman"/>
                <a:ea typeface="Times New Roman"/>
              </a:rPr>
              <a:t>buckets</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and</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objects</a:t>
            </a:r>
          </a:p>
          <a:p>
            <a:pPr marL="685800" lvl="1">
              <a:lnSpc>
                <a:spcPct val="97916"/>
              </a:lnSpc>
            </a:pPr>
            <a:r>
              <a:rPr lang="en-US" altLang="zh-CN" spc="-34" dirty="0">
                <a:solidFill>
                  <a:srgbClr val="434747"/>
                </a:solidFill>
                <a:latin typeface="Arial"/>
                <a:cs typeface="Arial"/>
              </a:rPr>
              <a:t> </a:t>
            </a:r>
            <a:r>
              <a:rPr lang="en-US" altLang="zh-CN" spc="-55" dirty="0">
                <a:solidFill>
                  <a:srgbClr val="434747"/>
                </a:solidFill>
                <a:latin typeface="Times New Roman"/>
                <a:ea typeface="Times New Roman"/>
              </a:rPr>
              <a:t>Effect:</a:t>
            </a:r>
            <a:r>
              <a:rPr lang="en-US" altLang="zh-CN" spc="-30" dirty="0">
                <a:solidFill>
                  <a:srgbClr val="434747"/>
                </a:solidFill>
                <a:latin typeface="Times New Roman"/>
                <a:cs typeface="Times New Roman"/>
              </a:rPr>
              <a:t> </a:t>
            </a:r>
            <a:r>
              <a:rPr lang="en-US" altLang="zh-CN" spc="-65" dirty="0">
                <a:solidFill>
                  <a:srgbClr val="434747"/>
                </a:solidFill>
                <a:latin typeface="Times New Roman"/>
                <a:ea typeface="Times New Roman"/>
              </a:rPr>
              <a:t>Allow</a:t>
            </a:r>
            <a:r>
              <a:rPr lang="en-US" altLang="zh-CN" spc="-30" dirty="0">
                <a:solidFill>
                  <a:srgbClr val="434747"/>
                </a:solidFill>
                <a:latin typeface="Times New Roman"/>
                <a:cs typeface="Times New Roman"/>
              </a:rPr>
              <a:t> </a:t>
            </a:r>
            <a:r>
              <a:rPr lang="en-US" altLang="zh-CN" spc="-30" dirty="0">
                <a:solidFill>
                  <a:srgbClr val="434747"/>
                </a:solidFill>
                <a:latin typeface="Times New Roman"/>
                <a:ea typeface="Times New Roman"/>
              </a:rPr>
              <a:t>/</a:t>
            </a:r>
            <a:r>
              <a:rPr lang="en-US" altLang="zh-CN" spc="-40" dirty="0">
                <a:solidFill>
                  <a:srgbClr val="434747"/>
                </a:solidFill>
                <a:latin typeface="Times New Roman"/>
                <a:cs typeface="Times New Roman"/>
              </a:rPr>
              <a:t> </a:t>
            </a:r>
            <a:r>
              <a:rPr lang="en-US" altLang="zh-CN" spc="-75" dirty="0">
                <a:solidFill>
                  <a:srgbClr val="434747"/>
                </a:solidFill>
                <a:latin typeface="Times New Roman"/>
                <a:ea typeface="Times New Roman"/>
              </a:rPr>
              <a:t>Deny</a:t>
            </a:r>
          </a:p>
          <a:p>
            <a:pPr marL="685800" lvl="1">
              <a:lnSpc>
                <a:spcPct val="98333"/>
              </a:lnSpc>
            </a:pPr>
            <a:r>
              <a:rPr lang="en-US" altLang="zh-CN" spc="-164" dirty="0">
                <a:solidFill>
                  <a:srgbClr val="434747"/>
                </a:solidFill>
                <a:latin typeface="Arial"/>
                <a:cs typeface="Arial"/>
              </a:rPr>
              <a:t> </a:t>
            </a:r>
            <a:r>
              <a:rPr lang="en-US" altLang="zh-CN" dirty="0">
                <a:solidFill>
                  <a:srgbClr val="434747"/>
                </a:solidFill>
                <a:latin typeface="Times New Roman"/>
                <a:ea typeface="Times New Roman"/>
              </a:rPr>
              <a:t>Actions:</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Set</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of</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API</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to</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Allow</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or</a:t>
            </a:r>
            <a:r>
              <a:rPr lang="en-US" altLang="zh-CN" spc="-159" dirty="0">
                <a:solidFill>
                  <a:srgbClr val="434747"/>
                </a:solidFill>
                <a:latin typeface="Times New Roman"/>
                <a:cs typeface="Times New Roman"/>
              </a:rPr>
              <a:t> </a:t>
            </a:r>
            <a:r>
              <a:rPr lang="en-US" altLang="zh-CN" dirty="0">
                <a:solidFill>
                  <a:srgbClr val="434747"/>
                </a:solidFill>
                <a:latin typeface="Times New Roman"/>
                <a:ea typeface="Times New Roman"/>
              </a:rPr>
              <a:t>Deny</a:t>
            </a:r>
          </a:p>
          <a:p>
            <a:pPr>
              <a:lnSpc>
                <a:spcPts val="1729"/>
              </a:lnSpc>
            </a:pPr>
            <a:endParaRPr lang="en-US" altLang="ko-KR" dirty="0"/>
          </a:p>
          <a:p>
            <a:endParaRPr lang="ko-KR" altLang="en-US" dirty="0"/>
          </a:p>
        </p:txBody>
      </p:sp>
      <p:sp>
        <p:nvSpPr>
          <p:cNvPr id="6" name="Freeform 3594">
            <a:extLst>
              <a:ext uri="{FF2B5EF4-FFF2-40B4-BE49-F238E27FC236}">
                <a16:creationId xmlns:a16="http://schemas.microsoft.com/office/drawing/2014/main" id="{DB657C88-8551-6307-C5B6-95160119FD93}"/>
              </a:ext>
            </a:extLst>
          </p:cNvPr>
          <p:cNvSpPr/>
          <p:nvPr/>
        </p:nvSpPr>
        <p:spPr>
          <a:xfrm>
            <a:off x="7067550" y="1733550"/>
            <a:ext cx="4464050" cy="3765550"/>
          </a:xfrm>
          <a:custGeom>
            <a:avLst/>
            <a:gdLst>
              <a:gd name="connsiteX0" fmla="*/ 11261 w 4464050"/>
              <a:gd name="connsiteY0" fmla="*/ 8667 h 3765550"/>
              <a:gd name="connsiteX1" fmla="*/ 4464624 w 4464050"/>
              <a:gd name="connsiteY1" fmla="*/ 8667 h 3765550"/>
              <a:gd name="connsiteX2" fmla="*/ 4464624 w 4464050"/>
              <a:gd name="connsiteY2" fmla="*/ 3768666 h 3765550"/>
              <a:gd name="connsiteX3" fmla="*/ 11261 w 4464050"/>
              <a:gd name="connsiteY3" fmla="*/ 3768666 h 3765550"/>
              <a:gd name="connsiteX4" fmla="*/ 11261 w 4464050"/>
              <a:gd name="connsiteY4" fmla="*/ 8667 h 376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4050" h="3765550">
                <a:moveTo>
                  <a:pt x="11261" y="8667"/>
                </a:moveTo>
                <a:lnTo>
                  <a:pt x="4464624" y="8667"/>
                </a:lnTo>
                <a:lnTo>
                  <a:pt x="4464624" y="3768666"/>
                </a:lnTo>
                <a:lnTo>
                  <a:pt x="11261" y="3768666"/>
                </a:lnTo>
                <a:lnTo>
                  <a:pt x="11261" y="8667"/>
                </a:lnTo>
                <a:close/>
              </a:path>
            </a:pathLst>
          </a:custGeom>
          <a:solidFill>
            <a:srgbClr val="0000FF">
              <a:alpha val="0"/>
            </a:srgbClr>
          </a:solidFill>
          <a:ln w="9524">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7" name="Picture 3594">
            <a:extLst>
              <a:ext uri="{FF2B5EF4-FFF2-40B4-BE49-F238E27FC236}">
                <a16:creationId xmlns:a16="http://schemas.microsoft.com/office/drawing/2014/main" id="{DF0122E2-57AB-FBB4-690A-3000350C451E}"/>
              </a:ext>
            </a:extLst>
          </p:cNvPr>
          <p:cNvPicPr>
            <a:picLocks noChangeAspect="1"/>
          </p:cNvPicPr>
          <p:nvPr/>
        </p:nvPicPr>
        <p:blipFill>
          <a:blip r:embed="rId2"/>
          <a:stretch>
            <a:fillRect/>
          </a:stretch>
        </p:blipFill>
        <p:spPr>
          <a:xfrm>
            <a:off x="7071359" y="1751330"/>
            <a:ext cx="4465320" cy="4658614"/>
          </a:xfrm>
          <a:prstGeom prst="rect">
            <a:avLst/>
          </a:prstGeom>
        </p:spPr>
      </p:pic>
    </p:spTree>
    <p:extLst>
      <p:ext uri="{BB962C8B-B14F-4D97-AF65-F5344CB8AC3E}">
        <p14:creationId xmlns:p14="http://schemas.microsoft.com/office/powerpoint/2010/main" val="2050700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3382E9-4B8D-369B-1C53-40C573E33F9F}"/>
              </a:ext>
            </a:extLst>
          </p:cNvPr>
          <p:cNvSpPr>
            <a:spLocks noGrp="1"/>
          </p:cNvSpPr>
          <p:nvPr>
            <p:ph type="title"/>
          </p:nvPr>
        </p:nvSpPr>
        <p:spPr/>
        <p:txBody>
          <a:bodyPr/>
          <a:lstStyle/>
          <a:p>
            <a:r>
              <a:rPr lang="en-US" altLang="ko-KR" dirty="0"/>
              <a:t>Course</a:t>
            </a:r>
            <a:r>
              <a:rPr lang="ko-KR" altLang="en-US" dirty="0"/>
              <a:t> </a:t>
            </a:r>
            <a:r>
              <a:rPr lang="en-US" altLang="ko-KR" dirty="0"/>
              <a:t>material</a:t>
            </a:r>
            <a:endParaRPr lang="ko-KR" altLang="en-US" dirty="0"/>
          </a:p>
        </p:txBody>
      </p:sp>
      <p:sp>
        <p:nvSpPr>
          <p:cNvPr id="3" name="내용 개체 틀 2">
            <a:extLst>
              <a:ext uri="{FF2B5EF4-FFF2-40B4-BE49-F238E27FC236}">
                <a16:creationId xmlns:a16="http://schemas.microsoft.com/office/drawing/2014/main" id="{B1664CDD-C423-0ED3-A509-604F7EB52128}"/>
              </a:ext>
            </a:extLst>
          </p:cNvPr>
          <p:cNvSpPr>
            <a:spLocks noGrp="1"/>
          </p:cNvSpPr>
          <p:nvPr>
            <p:ph sz="quarter" idx="10"/>
          </p:nvPr>
        </p:nvSpPr>
        <p:spPr>
          <a:xfrm>
            <a:off x="539495" y="1435608"/>
            <a:ext cx="11127785" cy="3977640"/>
          </a:xfrm>
        </p:spPr>
        <p:txBody>
          <a:bodyPr>
            <a:normAutofit/>
          </a:bodyPr>
          <a:lstStyle/>
          <a:p>
            <a:r>
              <a:rPr lang="en-US" altLang="ko-KR" sz="3200" b="1" dirty="0"/>
              <a:t>git clone </a:t>
            </a:r>
            <a:r>
              <a:rPr lang="en-US" altLang="ko-KR" sz="3200" b="1" dirty="0">
                <a:hlinkClick r:id="rId2"/>
              </a:rPr>
              <a:t>https://github.com/cwro777/cloud_lec23.git</a:t>
            </a:r>
            <a:endParaRPr lang="en-US" altLang="ko-KR" sz="3200" b="1" dirty="0"/>
          </a:p>
          <a:p>
            <a:endParaRPr lang="en-US" altLang="ko-KR" sz="3200" b="1" dirty="0"/>
          </a:p>
          <a:p>
            <a:endParaRPr lang="ko-KR" altLang="en-US" sz="3200" b="1" dirty="0"/>
          </a:p>
        </p:txBody>
      </p:sp>
    </p:spTree>
    <p:extLst>
      <p:ext uri="{BB962C8B-B14F-4D97-AF65-F5344CB8AC3E}">
        <p14:creationId xmlns:p14="http://schemas.microsoft.com/office/powerpoint/2010/main" val="412618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4974336"/>
          </a:xfrm>
        </p:spPr>
        <p:txBody>
          <a:bodyPr>
            <a:normAutofit/>
          </a:bodyPr>
          <a:lstStyle/>
          <a:p>
            <a:r>
              <a:rPr lang="en-US" altLang="ko" sz="2800" dirty="0">
                <a:latin typeface="맑은 고딕" panose="020B0503020000020004" pitchFamily="50" charset="-127"/>
                <a:ea typeface="맑은 고딕" panose="020B0503020000020004" pitchFamily="50" charset="-127"/>
              </a:rPr>
              <a:t>Bucket</a:t>
            </a:r>
          </a:p>
          <a:p>
            <a:r>
              <a:rPr lang="en-US" altLang="ko" dirty="0">
                <a:latin typeface="맑은 고딕" panose="020B0503020000020004" pitchFamily="50" charset="-127"/>
                <a:ea typeface="맑은 고딕" panose="020B0503020000020004" pitchFamily="50" charset="-127"/>
              </a:rPr>
              <a:t>Permission </a:t>
            </a:r>
            <a:endParaRPr lang="ko" altLang="en-US" b="0" dirty="0">
              <a:latin typeface="맑은 고딕" panose="020B0503020000020004" pitchFamily="50" charset="-127"/>
              <a:ea typeface="맑은 고딕" panose="020B0503020000020004" pitchFamily="50" charset="-127"/>
            </a:endParaRPr>
          </a:p>
          <a:p>
            <a:pPr lvl="1"/>
            <a:r>
              <a:rPr lang="en-US" altLang="ko-KR" sz="2400" dirty="0"/>
              <a:t>Block public access</a:t>
            </a:r>
          </a:p>
          <a:p>
            <a:pPr lvl="1"/>
            <a:r>
              <a:rPr lang="en-US" altLang="ko-KR" sz="2400" dirty="0"/>
              <a:t>Bucket policy</a:t>
            </a:r>
          </a:p>
          <a:p>
            <a:pPr lvl="3"/>
            <a:r>
              <a:rPr lang="en-US" altLang="ko-KR" sz="2400" dirty="0"/>
              <a:t>Edit </a:t>
            </a:r>
            <a:r>
              <a:rPr lang="en-US" altLang="ko-KR" sz="2400" dirty="0">
                <a:sym typeface="Wingdings" panose="05000000000000000000" pitchFamily="2" charset="2"/>
              </a:rPr>
              <a:t> policy generator</a:t>
            </a:r>
            <a:endParaRPr lang="ko-KR" altLang="en-US" sz="2400" dirty="0"/>
          </a:p>
        </p:txBody>
      </p:sp>
    </p:spTree>
    <p:extLst>
      <p:ext uri="{BB962C8B-B14F-4D97-AF65-F5344CB8AC3E}">
        <p14:creationId xmlns:p14="http://schemas.microsoft.com/office/powerpoint/2010/main" val="1326009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3101668"/>
          </a:xfrm>
        </p:spPr>
        <p:txBody>
          <a:bodyPr>
            <a:normAutofit/>
          </a:bodyPr>
          <a:lstStyle/>
          <a:p>
            <a:r>
              <a:rPr lang="en-US" altLang="ko" dirty="0"/>
              <a:t>bucket</a:t>
            </a:r>
          </a:p>
          <a:p>
            <a:r>
              <a:rPr lang="en-US" altLang="ko" dirty="0"/>
              <a:t>create</a:t>
            </a:r>
          </a:p>
          <a:p>
            <a:r>
              <a:rPr lang="en-US" altLang="ko" b="0" dirty="0"/>
              <a:t>open</a:t>
            </a:r>
          </a:p>
          <a:p>
            <a:r>
              <a:rPr lang="en-US" altLang="ko" dirty="0"/>
              <a:t>Object Action </a:t>
            </a:r>
          </a:p>
          <a:p>
            <a:pPr lvl="1"/>
            <a:r>
              <a:rPr lang="en-US" altLang="ko" sz="2400" b="0" dirty="0">
                <a:latin typeface="Arial" panose="020B0604020202020204" pitchFamily="34" charset="0"/>
                <a:cs typeface="Arial" panose="020B0604020202020204" pitchFamily="34" charset="0"/>
              </a:rPr>
              <a:t>Share with a </a:t>
            </a:r>
            <a:r>
              <a:rPr lang="en-US" altLang="ko" sz="2400" b="0" dirty="0" err="1">
                <a:latin typeface="Arial" panose="020B0604020202020204" pitchFamily="34" charset="0"/>
                <a:cs typeface="Arial" panose="020B0604020202020204" pitchFamily="34" charset="0"/>
              </a:rPr>
              <a:t>presigned</a:t>
            </a:r>
            <a:r>
              <a:rPr lang="en-US" altLang="ko" sz="2400" b="0" dirty="0">
                <a:latin typeface="Arial" panose="020B0604020202020204" pitchFamily="34" charset="0"/>
                <a:cs typeface="Arial" panose="020B0604020202020204" pitchFamily="34" charset="0"/>
              </a:rPr>
              <a:t> URL</a:t>
            </a:r>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4389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Permission/Security</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5069364"/>
          </a:xfrm>
        </p:spPr>
        <p:txBody>
          <a:bodyPr>
            <a:normAutofit/>
          </a:bodyPr>
          <a:lstStyle/>
          <a:p>
            <a:r>
              <a:rPr lang="en-US" altLang="ko" sz="2800" dirty="0"/>
              <a:t>User-based</a:t>
            </a:r>
          </a:p>
          <a:p>
            <a:pPr lvl="1"/>
            <a:r>
              <a:rPr lang="en-US" altLang="ko" sz="2800" dirty="0">
                <a:latin typeface="Arial" panose="020B0604020202020204" pitchFamily="34" charset="0"/>
                <a:cs typeface="Arial" panose="020B0604020202020204" pitchFamily="34" charset="0"/>
              </a:rPr>
              <a:t>IAM policies</a:t>
            </a:r>
          </a:p>
          <a:p>
            <a:r>
              <a:rPr lang="en-US" altLang="ko" sz="2800" dirty="0"/>
              <a:t>Resource based</a:t>
            </a:r>
          </a:p>
          <a:p>
            <a:pPr lvl="1"/>
            <a:r>
              <a:rPr lang="en-US" altLang="ko" sz="2800" dirty="0">
                <a:latin typeface="Arial" panose="020B0604020202020204" pitchFamily="34" charset="0"/>
                <a:cs typeface="Arial" panose="020B0604020202020204" pitchFamily="34" charset="0"/>
              </a:rPr>
              <a:t>Bucket policy </a:t>
            </a:r>
          </a:p>
          <a:p>
            <a:pPr lvl="1"/>
            <a:r>
              <a:rPr lang="en-US" altLang="ko" sz="2800" dirty="0">
                <a:latin typeface="Arial" panose="020B0604020202020204" pitchFamily="34" charset="0"/>
                <a:cs typeface="Arial" panose="020B0604020202020204" pitchFamily="34" charset="0"/>
              </a:rPr>
              <a:t>ACL (Access Control List) : object, Bucket</a:t>
            </a:r>
          </a:p>
          <a:p>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78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normAutofit/>
          </a:bodyPr>
          <a:lstStyle/>
          <a:p>
            <a:r>
              <a:rPr lang="en-US" altLang="ko-KR" dirty="0"/>
              <a:t>S3</a:t>
            </a:r>
            <a:r>
              <a:rPr lang="ko-KR" altLang="en-US" dirty="0"/>
              <a:t> </a:t>
            </a:r>
            <a:r>
              <a:rPr lang="en-US" altLang="ko-KR" dirty="0"/>
              <a:t>Access - P</a:t>
            </a:r>
            <a:r>
              <a:rPr lang="en-US" altLang="ko" sz="3200" dirty="0">
                <a:latin typeface="맑은 고딕" panose="020B0503020000020004" pitchFamily="50" charset="-127"/>
                <a:ea typeface="맑은 고딕" panose="020B0503020000020004" pitchFamily="50" charset="-127"/>
              </a:rPr>
              <a:t>olicy generator</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21208" y="1236408"/>
            <a:ext cx="10641648" cy="5173536"/>
          </a:xfrm>
        </p:spPr>
        <p:txBody>
          <a:bodyPr>
            <a:normAutofit lnSpcReduction="10000"/>
          </a:bodyPr>
          <a:lstStyle/>
          <a:p>
            <a:r>
              <a:rPr lang="en-US" altLang="ko" dirty="0"/>
              <a:t>step1: select policy type: S3Bucket policy</a:t>
            </a:r>
            <a:endParaRPr lang="ko" altLang="en-US" dirty="0"/>
          </a:p>
          <a:p>
            <a:r>
              <a:rPr lang="en-US" altLang="ko" dirty="0"/>
              <a:t>step2: Add Statements</a:t>
            </a:r>
            <a:endParaRPr lang="ko" altLang="en-US" dirty="0"/>
          </a:p>
          <a:p>
            <a:pPr lvl="1"/>
            <a:r>
              <a:rPr lang="ko" altLang="en-US" sz="2400" dirty="0">
                <a:latin typeface="Arial" panose="020B0604020202020204" pitchFamily="34" charset="0"/>
                <a:cs typeface="Arial" panose="020B0604020202020204" pitchFamily="34" charset="0"/>
              </a:rPr>
              <a:t> </a:t>
            </a:r>
            <a:r>
              <a:rPr lang="en-US" altLang="ko" sz="2400" dirty="0">
                <a:latin typeface="Arial" panose="020B0604020202020204" pitchFamily="34" charset="0"/>
                <a:cs typeface="Arial" panose="020B0604020202020204" pitchFamily="34" charset="0"/>
              </a:rPr>
              <a:t>Effect: Allow</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principal: * //anyone</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AWS service: Amazon S3</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Actions: Get objects</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ARN: arn:aws:s3:::cwbucket3</a:t>
            </a:r>
            <a:r>
              <a:rPr lang="en-US" altLang="ko" sz="2400" b="1" dirty="0">
                <a:solidFill>
                  <a:srgbClr val="FF0000"/>
                </a:solidFill>
                <a:latin typeface="Arial" panose="020B0604020202020204" pitchFamily="34" charset="0"/>
                <a:cs typeface="Arial" panose="020B0604020202020204" pitchFamily="34" charset="0"/>
              </a:rPr>
              <a:t>/*</a:t>
            </a:r>
            <a:r>
              <a:rPr lang="ko" altLang="en-US" sz="2400" b="1" dirty="0">
                <a:solidFill>
                  <a:srgbClr val="FF0000"/>
                </a:solidFill>
                <a:latin typeface="Arial" panose="020B0604020202020204" pitchFamily="34" charset="0"/>
                <a:cs typeface="Arial" panose="020B0604020202020204" pitchFamily="34" charset="0"/>
              </a:rPr>
              <a:t> </a:t>
            </a:r>
            <a:r>
              <a:rPr lang="ko" altLang="en-US" sz="2400" b="0" dirty="0">
                <a:latin typeface="Arial" panose="020B0604020202020204" pitchFamily="34" charset="0"/>
                <a:cs typeface="Arial" panose="020B0604020202020204" pitchFamily="34" charset="0"/>
              </a:rPr>
              <a:t>     </a:t>
            </a:r>
            <a:r>
              <a:rPr lang="en-US" altLang="ko" sz="2400" b="0" dirty="0">
                <a:latin typeface="Arial" panose="020B0604020202020204" pitchFamily="34" charset="0"/>
                <a:cs typeface="Arial" panose="020B0604020202020204" pitchFamily="34" charset="0"/>
              </a:rPr>
              <a:t>//copy S3 bucket ARN (cwbucket2/properties) here</a:t>
            </a:r>
            <a:endParaRPr lang="ko" altLang="en-US" sz="2400" b="0" dirty="0">
              <a:latin typeface="Arial" panose="020B0604020202020204" pitchFamily="34" charset="0"/>
              <a:cs typeface="Arial" panose="020B0604020202020204" pitchFamily="34" charset="0"/>
            </a:endParaRPr>
          </a:p>
          <a:p>
            <a:r>
              <a:rPr lang="en-US" altLang="ko" b="0" dirty="0"/>
              <a:t>add statement</a:t>
            </a:r>
            <a:endParaRPr lang="ko" altLang="en-US" b="0" dirty="0"/>
          </a:p>
          <a:p>
            <a:r>
              <a:rPr lang="en-US" altLang="ko" b="0" dirty="0"/>
              <a:t>generate policy</a:t>
            </a:r>
            <a:endParaRPr lang="ko" altLang="en-US" b="0" dirty="0"/>
          </a:p>
          <a:p>
            <a:endParaRPr lang="ko-KR" altLang="en-US" dirty="0"/>
          </a:p>
        </p:txBody>
      </p:sp>
    </p:spTree>
    <p:extLst>
      <p:ext uri="{BB962C8B-B14F-4D97-AF65-F5344CB8AC3E}">
        <p14:creationId xmlns:p14="http://schemas.microsoft.com/office/powerpoint/2010/main" val="4179375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63BBCE-7E46-8B30-621A-AA5948A909E2}"/>
              </a:ext>
            </a:extLst>
          </p:cNvPr>
          <p:cNvSpPr>
            <a:spLocks noGrp="1"/>
          </p:cNvSpPr>
          <p:nvPr>
            <p:ph type="title"/>
          </p:nvPr>
        </p:nvSpPr>
        <p:spPr/>
        <p:txBody>
          <a:bodyPr/>
          <a:lstStyle/>
          <a:p>
            <a:r>
              <a:rPr lang="en-US" altLang="ko-KR" dirty="0"/>
              <a:t>S3</a:t>
            </a:r>
            <a:r>
              <a:rPr lang="ko-KR" altLang="en-US" dirty="0"/>
              <a:t> </a:t>
            </a:r>
            <a:r>
              <a:rPr lang="en-US" altLang="ko-KR" dirty="0"/>
              <a:t>Event</a:t>
            </a:r>
            <a:r>
              <a:rPr lang="ko-KR" altLang="en-US" dirty="0"/>
              <a:t> </a:t>
            </a:r>
            <a:r>
              <a:rPr lang="en-US" altLang="ko-KR" dirty="0"/>
              <a:t>Notification</a:t>
            </a:r>
            <a:endParaRPr lang="ko-KR" altLang="en-US" dirty="0"/>
          </a:p>
        </p:txBody>
      </p:sp>
      <p:sp>
        <p:nvSpPr>
          <p:cNvPr id="3" name="내용 개체 틀 2">
            <a:extLst>
              <a:ext uri="{FF2B5EF4-FFF2-40B4-BE49-F238E27FC236}">
                <a16:creationId xmlns:a16="http://schemas.microsoft.com/office/drawing/2014/main" id="{04AA5377-2DCB-984F-E313-4E3BA1AC5C2F}"/>
              </a:ext>
            </a:extLst>
          </p:cNvPr>
          <p:cNvSpPr>
            <a:spLocks noGrp="1"/>
          </p:cNvSpPr>
          <p:nvPr>
            <p:ph idx="1"/>
          </p:nvPr>
        </p:nvSpPr>
        <p:spPr>
          <a:xfrm>
            <a:off x="539496" y="1435608"/>
            <a:ext cx="6876288" cy="1993392"/>
          </a:xfrm>
        </p:spPr>
        <p:txBody>
          <a:bodyPr/>
          <a:lstStyle/>
          <a:p>
            <a:r>
              <a:rPr lang="en-US" altLang="ko-KR" dirty="0"/>
              <a:t>S3 object create, remove, restore, replication</a:t>
            </a:r>
          </a:p>
          <a:p>
            <a:r>
              <a:rPr lang="en-US" altLang="ko-KR" dirty="0"/>
              <a:t>S3 events</a:t>
            </a:r>
            <a:endParaRPr lang="ko-KR" altLang="en-US" dirty="0"/>
          </a:p>
        </p:txBody>
      </p:sp>
    </p:spTree>
    <p:extLst>
      <p:ext uri="{BB962C8B-B14F-4D97-AF65-F5344CB8AC3E}">
        <p14:creationId xmlns:p14="http://schemas.microsoft.com/office/powerpoint/2010/main" val="383305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63BBCE-7E46-8B30-621A-AA5948A909E2}"/>
              </a:ext>
            </a:extLst>
          </p:cNvPr>
          <p:cNvSpPr>
            <a:spLocks noGrp="1"/>
          </p:cNvSpPr>
          <p:nvPr>
            <p:ph type="title"/>
          </p:nvPr>
        </p:nvSpPr>
        <p:spPr/>
        <p:txBody>
          <a:bodyPr/>
          <a:lstStyle/>
          <a:p>
            <a:r>
              <a:rPr lang="en-US" altLang="ko-KR" dirty="0"/>
              <a:t>S3</a:t>
            </a:r>
            <a:r>
              <a:rPr lang="ko-KR" altLang="en-US" dirty="0"/>
              <a:t> </a:t>
            </a:r>
            <a:r>
              <a:rPr lang="en-US" altLang="ko-KR" dirty="0"/>
              <a:t>Replication</a:t>
            </a:r>
            <a:endParaRPr lang="ko-KR" altLang="en-US" dirty="0"/>
          </a:p>
        </p:txBody>
      </p:sp>
      <p:sp>
        <p:nvSpPr>
          <p:cNvPr id="3" name="내용 개체 틀 2">
            <a:extLst>
              <a:ext uri="{FF2B5EF4-FFF2-40B4-BE49-F238E27FC236}">
                <a16:creationId xmlns:a16="http://schemas.microsoft.com/office/drawing/2014/main" id="{04AA5377-2DCB-984F-E313-4E3BA1AC5C2F}"/>
              </a:ext>
            </a:extLst>
          </p:cNvPr>
          <p:cNvSpPr>
            <a:spLocks noGrp="1"/>
          </p:cNvSpPr>
          <p:nvPr>
            <p:ph idx="1"/>
          </p:nvPr>
        </p:nvSpPr>
        <p:spPr>
          <a:xfrm>
            <a:off x="539495" y="1435608"/>
            <a:ext cx="9198393" cy="4493852"/>
          </a:xfrm>
        </p:spPr>
        <p:txBody>
          <a:bodyPr>
            <a:normAutofit/>
          </a:bodyPr>
          <a:lstStyle/>
          <a:p>
            <a:r>
              <a:rPr lang="en-US" altLang="ko-KR" dirty="0"/>
              <a:t>S3 object replication</a:t>
            </a:r>
          </a:p>
          <a:p>
            <a:pPr marL="0" indent="0">
              <a:buNone/>
            </a:pPr>
            <a:r>
              <a:rPr lang="en-US" altLang="ko-KR" dirty="0"/>
              <a:t>Properties – </a:t>
            </a:r>
            <a:r>
              <a:rPr lang="en-US" altLang="ko-KR" b="1" i="0" dirty="0">
                <a:solidFill>
                  <a:srgbClr val="16191F"/>
                </a:solidFill>
                <a:effectLst/>
                <a:latin typeface="Amazon Ember"/>
              </a:rPr>
              <a:t>Bucket Versioning – Enabled</a:t>
            </a:r>
          </a:p>
          <a:p>
            <a:pPr marL="0" indent="0">
              <a:buNone/>
            </a:pPr>
            <a:r>
              <a:rPr lang="en-US" altLang="ko-KR" dirty="0"/>
              <a:t>Origin bucket :</a:t>
            </a:r>
          </a:p>
          <a:p>
            <a:pPr marL="0" indent="0">
              <a:buNone/>
            </a:pPr>
            <a:r>
              <a:rPr lang="en-US" altLang="ko-KR" dirty="0"/>
              <a:t>	Management</a:t>
            </a:r>
            <a:r>
              <a:rPr lang="ko-KR" altLang="en-US" dirty="0"/>
              <a:t> </a:t>
            </a:r>
            <a:r>
              <a:rPr lang="en-US" altLang="ko-KR" dirty="0"/>
              <a:t>–</a:t>
            </a:r>
            <a:r>
              <a:rPr lang="ko-KR" altLang="en-US" dirty="0"/>
              <a:t> </a:t>
            </a:r>
            <a:r>
              <a:rPr lang="en-US" altLang="ko-KR" b="1" i="0" dirty="0">
                <a:solidFill>
                  <a:srgbClr val="16191F"/>
                </a:solidFill>
                <a:effectLst/>
                <a:latin typeface="Amazon Ember"/>
              </a:rPr>
              <a:t>Replication rules</a:t>
            </a:r>
            <a:r>
              <a:rPr lang="en-US" altLang="ko-KR" b="0" i="0" dirty="0">
                <a:effectLst/>
                <a:latin typeface="Amazon Ember"/>
              </a:rPr>
              <a:t> - </a:t>
            </a:r>
            <a:r>
              <a:rPr lang="en-US" altLang="ko-KR" dirty="0"/>
              <a:t>create </a:t>
            </a:r>
            <a:r>
              <a:rPr lang="en-US" altLang="ko-KR" b="1" i="0" dirty="0">
                <a:solidFill>
                  <a:srgbClr val="16191F"/>
                </a:solidFill>
                <a:effectLst/>
                <a:latin typeface="Amazon Ember"/>
              </a:rPr>
              <a:t>Replication rule</a:t>
            </a:r>
            <a:r>
              <a:rPr lang="en-US" altLang="ko-KR" b="0" i="0" dirty="0">
                <a:effectLst/>
                <a:latin typeface="Amazon Ember"/>
              </a:rPr>
              <a:t> </a:t>
            </a:r>
            <a:endParaRPr lang="en-US" altLang="ko-KR" dirty="0"/>
          </a:p>
        </p:txBody>
      </p:sp>
    </p:spTree>
    <p:extLst>
      <p:ext uri="{BB962C8B-B14F-4D97-AF65-F5344CB8AC3E}">
        <p14:creationId xmlns:p14="http://schemas.microsoft.com/office/powerpoint/2010/main" val="3585093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0">
            <a:extLst>
              <a:ext uri="{FF2B5EF4-FFF2-40B4-BE49-F238E27FC236}">
                <a16:creationId xmlns:a16="http://schemas.microsoft.com/office/drawing/2014/main" id="{6DDEAFDE-D9C6-F665-7C7F-1A9C8FDC1C3A}"/>
              </a:ext>
            </a:extLst>
          </p:cNvPr>
          <p:cNvPicPr>
            <a:picLocks noChangeAspect="1"/>
          </p:cNvPicPr>
          <p:nvPr/>
        </p:nvPicPr>
        <p:blipFill>
          <a:blip r:embed="rId2"/>
          <a:stretch>
            <a:fillRect/>
          </a:stretch>
        </p:blipFill>
        <p:spPr>
          <a:xfrm>
            <a:off x="4530435" y="2291987"/>
            <a:ext cx="1192725" cy="1591320"/>
          </a:xfrm>
          <a:prstGeom prst="rect">
            <a:avLst/>
          </a:prstGeom>
        </p:spPr>
      </p:pic>
      <p:pic>
        <p:nvPicPr>
          <p:cNvPr id="3" name="Picture 54">
            <a:extLst>
              <a:ext uri="{FF2B5EF4-FFF2-40B4-BE49-F238E27FC236}">
                <a16:creationId xmlns:a16="http://schemas.microsoft.com/office/drawing/2014/main" id="{A615EA92-22CA-0BFE-F83C-18159238F590}"/>
              </a:ext>
            </a:extLst>
          </p:cNvPr>
          <p:cNvPicPr>
            <a:picLocks noChangeAspect="1"/>
          </p:cNvPicPr>
          <p:nvPr/>
        </p:nvPicPr>
        <p:blipFill>
          <a:blip r:embed="rId3"/>
          <a:stretch>
            <a:fillRect/>
          </a:stretch>
        </p:blipFill>
        <p:spPr>
          <a:xfrm>
            <a:off x="7459980" y="838915"/>
            <a:ext cx="1260371" cy="1286629"/>
          </a:xfrm>
          <a:prstGeom prst="rect">
            <a:avLst/>
          </a:prstGeom>
        </p:spPr>
      </p:pic>
      <p:pic>
        <p:nvPicPr>
          <p:cNvPr id="5" name="Picture 66">
            <a:extLst>
              <a:ext uri="{FF2B5EF4-FFF2-40B4-BE49-F238E27FC236}">
                <a16:creationId xmlns:a16="http://schemas.microsoft.com/office/drawing/2014/main" id="{B4461911-6E4F-D440-5DEC-E8B00E5FA3FF}"/>
              </a:ext>
            </a:extLst>
          </p:cNvPr>
          <p:cNvPicPr>
            <a:picLocks noChangeAspect="1"/>
          </p:cNvPicPr>
          <p:nvPr/>
        </p:nvPicPr>
        <p:blipFill>
          <a:blip r:embed="rId4"/>
          <a:stretch>
            <a:fillRect/>
          </a:stretch>
        </p:blipFill>
        <p:spPr>
          <a:xfrm>
            <a:off x="7444741" y="4869828"/>
            <a:ext cx="1260371" cy="1234649"/>
          </a:xfrm>
          <a:prstGeom prst="rect">
            <a:avLst/>
          </a:prstGeom>
        </p:spPr>
      </p:pic>
      <p:pic>
        <p:nvPicPr>
          <p:cNvPr id="6" name="Picture 65">
            <a:extLst>
              <a:ext uri="{FF2B5EF4-FFF2-40B4-BE49-F238E27FC236}">
                <a16:creationId xmlns:a16="http://schemas.microsoft.com/office/drawing/2014/main" id="{D4562B95-9F61-B057-F2E9-FF834A130C28}"/>
              </a:ext>
            </a:extLst>
          </p:cNvPr>
          <p:cNvPicPr>
            <a:picLocks noChangeAspect="1"/>
          </p:cNvPicPr>
          <p:nvPr/>
        </p:nvPicPr>
        <p:blipFill>
          <a:blip r:embed="rId5"/>
          <a:stretch>
            <a:fillRect/>
          </a:stretch>
        </p:blipFill>
        <p:spPr>
          <a:xfrm>
            <a:off x="7444740" y="2880361"/>
            <a:ext cx="1260372" cy="1234650"/>
          </a:xfrm>
          <a:prstGeom prst="rect">
            <a:avLst/>
          </a:prstGeom>
        </p:spPr>
      </p:pic>
      <p:sp>
        <p:nvSpPr>
          <p:cNvPr id="7" name="TextBox 6">
            <a:extLst>
              <a:ext uri="{FF2B5EF4-FFF2-40B4-BE49-F238E27FC236}">
                <a16:creationId xmlns:a16="http://schemas.microsoft.com/office/drawing/2014/main" id="{072C962C-9DE8-0A4A-E723-3C007318190B}"/>
              </a:ext>
            </a:extLst>
          </p:cNvPr>
          <p:cNvSpPr txBox="1"/>
          <p:nvPr/>
        </p:nvSpPr>
        <p:spPr>
          <a:xfrm>
            <a:off x="3218997" y="2399811"/>
            <a:ext cx="891251" cy="400110"/>
          </a:xfrm>
          <a:prstGeom prst="rect">
            <a:avLst/>
          </a:prstGeom>
          <a:noFill/>
        </p:spPr>
        <p:txBody>
          <a:bodyPr wrap="square" rtlCol="0">
            <a:spAutoFit/>
          </a:bodyPr>
          <a:lstStyle/>
          <a:p>
            <a:r>
              <a:rPr lang="en-US" altLang="ko-KR" sz="2000" b="1" dirty="0"/>
              <a:t>Event</a:t>
            </a:r>
            <a:endParaRPr lang="ko-KR" altLang="en-US" sz="2000" b="1" dirty="0"/>
          </a:p>
        </p:txBody>
      </p:sp>
      <p:sp>
        <p:nvSpPr>
          <p:cNvPr id="8" name="TextBox 7">
            <a:extLst>
              <a:ext uri="{FF2B5EF4-FFF2-40B4-BE49-F238E27FC236}">
                <a16:creationId xmlns:a16="http://schemas.microsoft.com/office/drawing/2014/main" id="{884B3984-1626-14FE-1929-D769393952C1}"/>
              </a:ext>
            </a:extLst>
          </p:cNvPr>
          <p:cNvSpPr txBox="1"/>
          <p:nvPr/>
        </p:nvSpPr>
        <p:spPr>
          <a:xfrm>
            <a:off x="4839043" y="3918474"/>
            <a:ext cx="731520" cy="400110"/>
          </a:xfrm>
          <a:prstGeom prst="rect">
            <a:avLst/>
          </a:prstGeom>
          <a:noFill/>
        </p:spPr>
        <p:txBody>
          <a:bodyPr wrap="square" rtlCol="0">
            <a:spAutoFit/>
          </a:bodyPr>
          <a:lstStyle/>
          <a:p>
            <a:r>
              <a:rPr lang="en-US" altLang="ko-KR" sz="2000" b="1" dirty="0"/>
              <a:t>S3</a:t>
            </a:r>
            <a:endParaRPr lang="ko-KR" altLang="en-US" sz="2000" b="1" dirty="0"/>
          </a:p>
        </p:txBody>
      </p:sp>
      <p:sp>
        <p:nvSpPr>
          <p:cNvPr id="10" name="TextBox 9">
            <a:extLst>
              <a:ext uri="{FF2B5EF4-FFF2-40B4-BE49-F238E27FC236}">
                <a16:creationId xmlns:a16="http://schemas.microsoft.com/office/drawing/2014/main" id="{C68D22EC-FC5F-8465-0212-3F23003557D9}"/>
              </a:ext>
            </a:extLst>
          </p:cNvPr>
          <p:cNvSpPr txBox="1"/>
          <p:nvPr/>
        </p:nvSpPr>
        <p:spPr>
          <a:xfrm>
            <a:off x="7475936" y="2257246"/>
            <a:ext cx="1197980" cy="400110"/>
          </a:xfrm>
          <a:prstGeom prst="rect">
            <a:avLst/>
          </a:prstGeom>
          <a:noFill/>
        </p:spPr>
        <p:txBody>
          <a:bodyPr wrap="square" rtlCol="0">
            <a:spAutoFit/>
          </a:bodyPr>
          <a:lstStyle/>
          <a:p>
            <a:r>
              <a:rPr lang="en-US" altLang="ko-KR" sz="2000" b="1" dirty="0"/>
              <a:t>Lambda</a:t>
            </a:r>
            <a:endParaRPr lang="ko-KR" altLang="en-US" sz="2000" b="1" dirty="0"/>
          </a:p>
        </p:txBody>
      </p:sp>
      <p:sp>
        <p:nvSpPr>
          <p:cNvPr id="11" name="TextBox 10">
            <a:extLst>
              <a:ext uri="{FF2B5EF4-FFF2-40B4-BE49-F238E27FC236}">
                <a16:creationId xmlns:a16="http://schemas.microsoft.com/office/drawing/2014/main" id="{87B23404-24C5-54A4-2726-A2A01339B082}"/>
              </a:ext>
            </a:extLst>
          </p:cNvPr>
          <p:cNvSpPr txBox="1"/>
          <p:nvPr/>
        </p:nvSpPr>
        <p:spPr>
          <a:xfrm>
            <a:off x="7661572" y="6255611"/>
            <a:ext cx="731520" cy="400110"/>
          </a:xfrm>
          <a:prstGeom prst="rect">
            <a:avLst/>
          </a:prstGeom>
          <a:noFill/>
        </p:spPr>
        <p:txBody>
          <a:bodyPr wrap="square" rtlCol="0">
            <a:spAutoFit/>
          </a:bodyPr>
          <a:lstStyle/>
          <a:p>
            <a:r>
              <a:rPr lang="en-US" altLang="ko-KR" sz="2000" b="1" dirty="0"/>
              <a:t>SNS</a:t>
            </a:r>
            <a:endParaRPr lang="ko-KR" altLang="en-US" sz="2000" b="1" dirty="0"/>
          </a:p>
        </p:txBody>
      </p:sp>
      <p:sp>
        <p:nvSpPr>
          <p:cNvPr id="12" name="TextBox 11">
            <a:extLst>
              <a:ext uri="{FF2B5EF4-FFF2-40B4-BE49-F238E27FC236}">
                <a16:creationId xmlns:a16="http://schemas.microsoft.com/office/drawing/2014/main" id="{302AB82B-0A20-CC6A-ABEA-655D60AA5F33}"/>
              </a:ext>
            </a:extLst>
          </p:cNvPr>
          <p:cNvSpPr txBox="1"/>
          <p:nvPr/>
        </p:nvSpPr>
        <p:spPr>
          <a:xfrm>
            <a:off x="7724405" y="4318584"/>
            <a:ext cx="731520" cy="400110"/>
          </a:xfrm>
          <a:prstGeom prst="rect">
            <a:avLst/>
          </a:prstGeom>
          <a:noFill/>
        </p:spPr>
        <p:txBody>
          <a:bodyPr wrap="square" rtlCol="0">
            <a:spAutoFit/>
          </a:bodyPr>
          <a:lstStyle/>
          <a:p>
            <a:r>
              <a:rPr lang="en-US" altLang="ko-KR" sz="2000" b="1" dirty="0"/>
              <a:t>SQS</a:t>
            </a:r>
            <a:endParaRPr lang="ko-KR" altLang="en-US" sz="2000" b="1" dirty="0"/>
          </a:p>
        </p:txBody>
      </p:sp>
      <p:sp>
        <p:nvSpPr>
          <p:cNvPr id="14" name="TextBox 13">
            <a:extLst>
              <a:ext uri="{FF2B5EF4-FFF2-40B4-BE49-F238E27FC236}">
                <a16:creationId xmlns:a16="http://schemas.microsoft.com/office/drawing/2014/main" id="{C7429535-1EC7-8752-FFCA-391CD3DBF846}"/>
              </a:ext>
            </a:extLst>
          </p:cNvPr>
          <p:cNvSpPr txBox="1"/>
          <p:nvPr/>
        </p:nvSpPr>
        <p:spPr>
          <a:xfrm>
            <a:off x="5636871" y="2974693"/>
            <a:ext cx="65" cy="276999"/>
          </a:xfrm>
          <a:prstGeom prst="rect">
            <a:avLst/>
          </a:prstGeom>
          <a:noFill/>
        </p:spPr>
        <p:txBody>
          <a:bodyPr wrap="none" lIns="0" tIns="0" rIns="0" bIns="0" rtlCol="0">
            <a:spAutoFit/>
          </a:bodyPr>
          <a:lstStyle/>
          <a:p>
            <a:endParaRPr lang="ko-KR" altLang="en-US" dirty="0"/>
          </a:p>
        </p:txBody>
      </p:sp>
      <p:cxnSp>
        <p:nvCxnSpPr>
          <p:cNvPr id="16" name="직선 화살표 연결선 15">
            <a:extLst>
              <a:ext uri="{FF2B5EF4-FFF2-40B4-BE49-F238E27FC236}">
                <a16:creationId xmlns:a16="http://schemas.microsoft.com/office/drawing/2014/main" id="{491AF8D3-89BE-0484-0A2D-B22651BD78D9}"/>
              </a:ext>
            </a:extLst>
          </p:cNvPr>
          <p:cNvCxnSpPr/>
          <p:nvPr/>
        </p:nvCxnSpPr>
        <p:spPr>
          <a:xfrm>
            <a:off x="3048972" y="2974693"/>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F875B36-EDBD-1914-6DE8-0A5A75660718}"/>
              </a:ext>
            </a:extLst>
          </p:cNvPr>
          <p:cNvCxnSpPr>
            <a:cxnSpLocks/>
          </p:cNvCxnSpPr>
          <p:nvPr/>
        </p:nvCxnSpPr>
        <p:spPr>
          <a:xfrm rot="-2700000">
            <a:off x="5840036" y="2006006"/>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F724126-A0AE-B352-22F9-D9F0EADAC912}"/>
              </a:ext>
            </a:extLst>
          </p:cNvPr>
          <p:cNvCxnSpPr/>
          <p:nvPr/>
        </p:nvCxnSpPr>
        <p:spPr>
          <a:xfrm>
            <a:off x="5879043" y="3136867"/>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D7097D1-6B18-2755-6E5B-68DA9E04BD40}"/>
              </a:ext>
            </a:extLst>
          </p:cNvPr>
          <p:cNvCxnSpPr>
            <a:cxnSpLocks/>
          </p:cNvCxnSpPr>
          <p:nvPr/>
        </p:nvCxnSpPr>
        <p:spPr>
          <a:xfrm rot="2700000">
            <a:off x="5879044" y="4718694"/>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B0D331-C3DD-92BC-911E-961E5216987E}"/>
              </a:ext>
            </a:extLst>
          </p:cNvPr>
          <p:cNvSpPr txBox="1"/>
          <p:nvPr/>
        </p:nvSpPr>
        <p:spPr>
          <a:xfrm>
            <a:off x="1343891" y="429491"/>
            <a:ext cx="4932218" cy="584775"/>
          </a:xfrm>
          <a:prstGeom prst="rect">
            <a:avLst/>
          </a:prstGeom>
          <a:noFill/>
        </p:spPr>
        <p:txBody>
          <a:bodyPr wrap="square" rtlCol="0">
            <a:spAutoFit/>
          </a:bodyPr>
          <a:lstStyle/>
          <a:p>
            <a:r>
              <a:rPr lang="en-US" altLang="ko-KR" sz="3200" b="1" dirty="0"/>
              <a:t>S3 Event Notification</a:t>
            </a:r>
            <a:endParaRPr lang="ko-KR" altLang="en-US" sz="3200" b="1" dirty="0"/>
          </a:p>
        </p:txBody>
      </p:sp>
    </p:spTree>
    <p:extLst>
      <p:ext uri="{BB962C8B-B14F-4D97-AF65-F5344CB8AC3E}">
        <p14:creationId xmlns:p14="http://schemas.microsoft.com/office/powerpoint/2010/main" val="4011803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Event</a:t>
            </a:r>
            <a:r>
              <a:rPr lang="ko-KR" altLang="en-US" dirty="0"/>
              <a:t> </a:t>
            </a:r>
            <a:r>
              <a:rPr lang="en-US" altLang="ko-KR" dirty="0"/>
              <a:t>Notification : SQS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632093" y="1250412"/>
            <a:ext cx="10641648" cy="5416606"/>
          </a:xfrm>
        </p:spPr>
        <p:txBody>
          <a:bodyPr>
            <a:normAutofit/>
          </a:bodyPr>
          <a:lstStyle/>
          <a:p>
            <a:r>
              <a:rPr lang="en-US" altLang="ko" sz="2000" dirty="0">
                <a:latin typeface="맑은 고딕" panose="020B0503020000020004" pitchFamily="50" charset="-127"/>
                <a:ea typeface="맑은 고딕" panose="020B0503020000020004" pitchFamily="50" charset="-127"/>
              </a:rPr>
              <a:t>s3 bucket -&gt; Properties  -&gt; create event notification</a:t>
            </a:r>
            <a:endParaRPr lang="ko" altLang="en-US" sz="2000" dirty="0">
              <a:latin typeface="맑은 고딕" panose="020B0503020000020004" pitchFamily="50" charset="-127"/>
              <a:ea typeface="맑은 고딕" panose="020B0503020000020004" pitchFamily="50" charset="-127"/>
            </a:endParaRPr>
          </a:p>
          <a:p>
            <a:r>
              <a:rPr lang="en-US" altLang="ko" sz="2000" dirty="0">
                <a:latin typeface="맑은 고딕" panose="020B0503020000020004" pitchFamily="50" charset="-127"/>
                <a:ea typeface="맑은 고딕" panose="020B0503020000020004" pitchFamily="50" charset="-127"/>
              </a:rPr>
              <a:t>create SQS</a:t>
            </a:r>
            <a:endParaRPr lang="ko" altLang="en-US" sz="2000" dirty="0">
              <a:latin typeface="맑은 고딕" panose="020B0503020000020004" pitchFamily="50" charset="-127"/>
              <a:ea typeface="맑은 고딕" panose="020B0503020000020004" pitchFamily="50" charset="-127"/>
            </a:endParaRPr>
          </a:p>
          <a:p>
            <a:r>
              <a:rPr lang="en-US" altLang="ko" sz="2000" dirty="0">
                <a:latin typeface="맑은 고딕" panose="020B0503020000020004" pitchFamily="50" charset="-127"/>
                <a:ea typeface="맑은 고딕" panose="020B0503020000020004" pitchFamily="50" charset="-127"/>
              </a:rPr>
              <a:t>Unknown error ==&gt;SQS </a:t>
            </a:r>
            <a:r>
              <a:rPr lang="ko-KR" altLang="en-US" sz="2000" dirty="0">
                <a:latin typeface="맑은 고딕" panose="020B0503020000020004" pitchFamily="50" charset="-127"/>
                <a:ea typeface="맑은 고딕" panose="020B0503020000020004" pitchFamily="50" charset="-127"/>
              </a:rPr>
              <a:t>대기열이 </a:t>
            </a:r>
            <a:r>
              <a:rPr lang="en-US" altLang="ko-KR" sz="2000" dirty="0">
                <a:latin typeface="맑은 고딕" panose="020B0503020000020004" pitchFamily="50" charset="-127"/>
                <a:ea typeface="맑은 고딕" panose="020B0503020000020004" pitchFamily="50" charset="-127"/>
              </a:rPr>
              <a:t>S3 bucket </a:t>
            </a:r>
            <a:r>
              <a:rPr lang="ko-KR" altLang="en-US" sz="2000" dirty="0">
                <a:latin typeface="맑은 고딕" panose="020B0503020000020004" pitchFamily="50" charset="-127"/>
                <a:ea typeface="맑은 고딕" panose="020B0503020000020004" pitchFamily="50" charset="-127"/>
              </a:rPr>
              <a:t>메세지를 수락하지 않기 때문</a:t>
            </a:r>
            <a:endParaRPr lang="en-US" altLang="ko-KR" sz="2000" dirty="0">
              <a:latin typeface="맑은 고딕" panose="020B0503020000020004" pitchFamily="50" charset="-127"/>
              <a:ea typeface="맑은 고딕" panose="020B0503020000020004" pitchFamily="50" charset="-127"/>
            </a:endParaRPr>
          </a:p>
          <a:p>
            <a:r>
              <a:rPr lang="en-US" altLang="ko-KR" sz="2000" dirty="0">
                <a:latin typeface="맑은 고딕" panose="020B0503020000020004" pitchFamily="50" charset="-127"/>
                <a:ea typeface="맑은 고딕" panose="020B0503020000020004" pitchFamily="50" charset="-127"/>
              </a:rPr>
              <a:t>update SQS Access policy</a:t>
            </a:r>
            <a:endParaRPr lang="ko-KR" altLang="en-US" sz="2000"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SQS -&gt; Access policy -&gt; edit</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policy generator</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 action: </a:t>
            </a:r>
            <a:r>
              <a:rPr lang="en-US" altLang="ko-KR" dirty="0" err="1">
                <a:latin typeface="맑은 고딕" panose="020B0503020000020004" pitchFamily="50" charset="-127"/>
                <a:ea typeface="맑은 고딕" panose="020B0503020000020004" pitchFamily="50" charset="-127"/>
              </a:rPr>
              <a:t>sendmessage</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-ARN: SQS Access policy -&gt; Resource: </a:t>
            </a:r>
            <a:r>
              <a:rPr lang="en-US" altLang="ko-KR" dirty="0" err="1">
                <a:latin typeface="맑은 고딕" panose="020B0503020000020004" pitchFamily="50" charset="-127"/>
                <a:ea typeface="맑은 고딕" panose="020B0503020000020004" pitchFamily="50" charset="-127"/>
              </a:rPr>
              <a:t>arn</a:t>
            </a:r>
            <a:r>
              <a:rPr lang="en-US" altLang="ko-KR" dirty="0">
                <a:latin typeface="맑은 고딕" panose="020B0503020000020004" pitchFamily="50" charset="-127"/>
                <a:ea typeface="맑은 고딕" panose="020B0503020000020004" pitchFamily="50" charset="-127"/>
              </a:rPr>
              <a:t> *****</a:t>
            </a:r>
          </a:p>
          <a:p>
            <a:r>
              <a:rPr lang="en-US" altLang="ko-KR" sz="2000" dirty="0">
                <a:latin typeface="맑은 고딕" panose="020B0503020000020004" pitchFamily="50" charset="-127"/>
                <a:ea typeface="맑은 고딕" panose="020B0503020000020004" pitchFamily="50" charset="-127"/>
              </a:rPr>
              <a:t>SQS</a:t>
            </a:r>
            <a:endParaRPr lang="ko-KR" altLang="en-US" sz="2000" dirty="0">
              <a:latin typeface="맑은 고딕" panose="020B0503020000020004" pitchFamily="50" charset="-127"/>
              <a:ea typeface="맑은 고딕" panose="020B0503020000020004" pitchFamily="50" charset="-127"/>
            </a:endParaRPr>
          </a:p>
          <a:p>
            <a:r>
              <a:rPr lang="en-US" altLang="ko-KR" sz="2000" dirty="0">
                <a:latin typeface="맑은 고딕" panose="020B0503020000020004" pitchFamily="50" charset="-127"/>
                <a:ea typeface="맑은 고딕" panose="020B0503020000020004" pitchFamily="50" charset="-127"/>
              </a:rPr>
              <a:t>send and receive message  --&gt; poll for messages : check-</a:t>
            </a:r>
            <a:endParaRPr lang="ko" altLang="en-US" sz="2000" dirty="0">
              <a:latin typeface="맑은 고딕" panose="020B0503020000020004" pitchFamily="50" charset="-127"/>
              <a:ea typeface="맑은 고딕" panose="020B0503020000020004" pitchFamily="50" charset="-127"/>
            </a:endParaRPr>
          </a:p>
          <a:p>
            <a:endParaRPr lang="ko-KR" altLang="en-US" sz="1800" dirty="0">
              <a:latin typeface="맑은 고딕" panose="020B0503020000020004" pitchFamily="50" charset="-127"/>
              <a:ea typeface="맑은 고딕" panose="020B0503020000020004" pitchFamily="50" charset="-127"/>
            </a:endParaRPr>
          </a:p>
          <a:p>
            <a:endParaRPr lang="ko-KR" altLang="en-US" sz="18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51609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CloudFront</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Cache server + CDN (content delivery Network)</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56">
            <a:extLst>
              <a:ext uri="{FF2B5EF4-FFF2-40B4-BE49-F238E27FC236}">
                <a16:creationId xmlns:a16="http://schemas.microsoft.com/office/drawing/2014/main" id="{4DF44DD8-8E14-08D3-9E5D-A1C159447E4F}"/>
              </a:ext>
            </a:extLst>
          </p:cNvPr>
          <p:cNvPicPr>
            <a:picLocks noChangeAspect="1"/>
          </p:cNvPicPr>
          <p:nvPr/>
        </p:nvPicPr>
        <p:blipFill>
          <a:blip r:embed="rId4"/>
          <a:stretch>
            <a:fillRect/>
          </a:stretch>
        </p:blipFill>
        <p:spPr>
          <a:xfrm>
            <a:off x="3415309" y="3641868"/>
            <a:ext cx="1332921" cy="1332921"/>
          </a:xfrm>
          <a:prstGeom prst="rect">
            <a:avLst/>
          </a:prstGeom>
        </p:spPr>
      </p:pic>
    </p:spTree>
    <p:extLst>
      <p:ext uri="{BB962C8B-B14F-4D97-AF65-F5344CB8AC3E}">
        <p14:creationId xmlns:p14="http://schemas.microsoft.com/office/powerpoint/2010/main" val="493599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CDN (Content delivery Network)</a:t>
            </a:r>
          </a:p>
          <a:p>
            <a:r>
              <a:rPr lang="en-US" altLang="ko" sz="2400" dirty="0">
                <a:latin typeface="Arial" panose="020B0604020202020204" pitchFamily="34" charset="0"/>
              </a:rPr>
              <a:t>Content is cached at the edge</a:t>
            </a:r>
          </a:p>
          <a:p>
            <a:r>
              <a:rPr lang="en-US" altLang="ko" sz="2400" dirty="0">
                <a:latin typeface="Arial" panose="020B0604020202020204" pitchFamily="34" charset="0"/>
              </a:rPr>
              <a:t>216 edge </a:t>
            </a:r>
            <a:r>
              <a:rPr lang="en-US" altLang="ko" sz="2400" dirty="0" err="1">
                <a:latin typeface="Arial" panose="020B0604020202020204" pitchFamily="34" charset="0"/>
              </a:rPr>
              <a:t>locatios</a:t>
            </a:r>
            <a:endParaRPr lang="en-US" altLang="ko" sz="2400" dirty="0">
              <a:latin typeface="Arial" panose="020B0604020202020204" pitchFamily="34" charset="0"/>
            </a:endParaRPr>
          </a:p>
          <a:p>
            <a:r>
              <a:rPr lang="en-US" altLang="ko" sz="2400" dirty="0">
                <a:latin typeface="Arial" panose="020B0604020202020204" pitchFamily="34" charset="0"/>
              </a:rPr>
              <a:t>DDoS protection</a:t>
            </a:r>
          </a:p>
          <a:p>
            <a:pPr lvl="1"/>
            <a:r>
              <a:rPr lang="en-US" altLang="ko" sz="2000" dirty="0">
                <a:latin typeface="Arial" panose="020B0604020202020204" pitchFamily="34" charset="0"/>
              </a:rPr>
              <a:t>Worldwide, integration with shield, web application firewall</a:t>
            </a:r>
          </a:p>
          <a:p>
            <a:r>
              <a:rPr lang="en-US" altLang="ko-KR" sz="1800" dirty="0">
                <a:solidFill>
                  <a:srgbClr val="000000"/>
                </a:solidFill>
                <a:latin typeface="돋움" panose="020B0600000101010101" pitchFamily="50" charset="-127"/>
                <a:ea typeface="돋움" panose="020B0600000101010101" pitchFamily="50" charset="-127"/>
                <a:hlinkClick r:id="rId2"/>
              </a:rPr>
              <a:t>https://aws.amazon.com/cloudfront/features/?nc=sn&amp;loc=2</a:t>
            </a:r>
          </a:p>
          <a:p>
            <a:endParaRPr lang="ko" altLang="en-US" sz="24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3882708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447675"/>
            <a:ext cx="6877050" cy="639763"/>
          </a:xfrm>
        </p:spPr>
        <p:txBody>
          <a:bodyPr/>
          <a:lstStyle/>
          <a:p>
            <a:r>
              <a:rPr lang="en-US" altLang="ko-KR" dirty="0"/>
              <a:t>local </a:t>
            </a:r>
            <a:r>
              <a:rPr lang="en-US" altLang="ko-KR" dirty="0" err="1"/>
              <a:t>git</a:t>
            </a:r>
            <a:r>
              <a:rPr lang="ko-KR" altLang="en-US" dirty="0"/>
              <a:t>에서 </a:t>
            </a:r>
            <a:r>
              <a:rPr lang="en-US" altLang="ko-KR" dirty="0"/>
              <a:t> file upload</a:t>
            </a:r>
            <a:endParaRPr lang="ko-KR" altLang="en-US" dirty="0"/>
          </a:p>
        </p:txBody>
      </p:sp>
      <p:sp>
        <p:nvSpPr>
          <p:cNvPr id="3" name="내용 개체 틀 2"/>
          <p:cNvSpPr>
            <a:spLocks noGrp="1"/>
          </p:cNvSpPr>
          <p:nvPr>
            <p:ph idx="4294967295"/>
          </p:nvPr>
        </p:nvSpPr>
        <p:spPr>
          <a:xfrm>
            <a:off x="0" y="1435100"/>
            <a:ext cx="10848975" cy="3978275"/>
          </a:xfrm>
        </p:spPr>
        <p:txBody>
          <a:bodyPr>
            <a:normAutofit/>
          </a:bodyPr>
          <a:lstStyle/>
          <a:p>
            <a:r>
              <a:rPr lang="en-US" altLang="ko" dirty="0"/>
              <a:t>&gt;echo " this is lecture cloud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     //</a:t>
            </a:r>
            <a:r>
              <a:rPr lang="ko-KR" altLang="en-US" dirty="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r>
              <a:rPr lang="en-US" altLang="ko" dirty="0"/>
              <a:t>git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4" name="Freeform 4504"/>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5" name="Freeform 4505"/>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6" name="Freeform 4506"/>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7" name="Freeform 4507"/>
          <p:cNvSpPr/>
          <p:nvPr/>
        </p:nvSpPr>
        <p:spPr>
          <a:xfrm>
            <a:off x="6216650" y="1746250"/>
            <a:ext cx="5581650" cy="3079750"/>
          </a:xfrm>
          <a:custGeom>
            <a:avLst/>
            <a:gdLst>
              <a:gd name="connsiteX0" fmla="*/ 9231 w 5581650"/>
              <a:gd name="connsiteY0" fmla="*/ 9634 h 3079750"/>
              <a:gd name="connsiteX1" fmla="*/ 5587253 w 5581650"/>
              <a:gd name="connsiteY1" fmla="*/ 9634 h 3079750"/>
              <a:gd name="connsiteX2" fmla="*/ 5587253 w 5581650"/>
              <a:gd name="connsiteY2" fmla="*/ 3083075 h 3079750"/>
              <a:gd name="connsiteX3" fmla="*/ 9231 w 5581650"/>
              <a:gd name="connsiteY3" fmla="*/ 3083075 h 3079750"/>
              <a:gd name="connsiteX4" fmla="*/ 9231 w 5581650"/>
              <a:gd name="connsiteY4" fmla="*/ 9634 h 307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650" h="3079750">
                <a:moveTo>
                  <a:pt x="9231" y="9634"/>
                </a:moveTo>
                <a:lnTo>
                  <a:pt x="5587253" y="9634"/>
                </a:lnTo>
                <a:lnTo>
                  <a:pt x="5587253" y="3083075"/>
                </a:lnTo>
                <a:lnTo>
                  <a:pt x="9231" y="3083075"/>
                </a:lnTo>
                <a:lnTo>
                  <a:pt x="9231" y="9634"/>
                </a:lnTo>
                <a:close/>
              </a:path>
            </a:pathLst>
          </a:custGeom>
          <a:solidFill>
            <a:srgbClr val="000000">
              <a:alpha val="0"/>
            </a:srgbClr>
          </a:solidFill>
          <a:ln w="9524">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8" name="Freeform 4508"/>
          <p:cNvSpPr/>
          <p:nvPr/>
        </p:nvSpPr>
        <p:spPr>
          <a:xfrm>
            <a:off x="6864350" y="5124450"/>
            <a:ext cx="4984750" cy="19050"/>
          </a:xfrm>
          <a:custGeom>
            <a:avLst/>
            <a:gdLst>
              <a:gd name="connsiteX0" fmla="*/ 8713 w 4984750"/>
              <a:gd name="connsiteY0" fmla="*/ 10014 h 19050"/>
              <a:gd name="connsiteX1" fmla="*/ 1253311 w 4984750"/>
              <a:gd name="connsiteY1" fmla="*/ 10014 h 19050"/>
              <a:gd name="connsiteX2" fmla="*/ 2497911 w 4984750"/>
              <a:gd name="connsiteY2" fmla="*/ 10014 h 19050"/>
              <a:gd name="connsiteX3" fmla="*/ 3742511 w 4984750"/>
              <a:gd name="connsiteY3" fmla="*/ 10014 h 19050"/>
              <a:gd name="connsiteX4" fmla="*/ 4987111 w 4984750"/>
              <a:gd name="connsiteY4" fmla="*/ 10014 h 19050"/>
              <a:gd name="connsiteX5" fmla="*/ 4987111 w 4984750"/>
              <a:gd name="connsiteY5" fmla="*/ 22714 h 19050"/>
              <a:gd name="connsiteX6" fmla="*/ 3742511 w 4984750"/>
              <a:gd name="connsiteY6" fmla="*/ 22714 h 19050"/>
              <a:gd name="connsiteX7" fmla="*/ 2497911 w 4984750"/>
              <a:gd name="connsiteY7" fmla="*/ 22714 h 19050"/>
              <a:gd name="connsiteX8" fmla="*/ 1253311 w 4984750"/>
              <a:gd name="connsiteY8" fmla="*/ 22714 h 19050"/>
              <a:gd name="connsiteX9" fmla="*/ 8713 w 4984750"/>
              <a:gd name="connsiteY9" fmla="*/ 22714 h 19050"/>
              <a:gd name="connsiteX10" fmla="*/ 8713 w 4984750"/>
              <a:gd name="connsiteY10" fmla="*/ 1001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4750" h="19050">
                <a:moveTo>
                  <a:pt x="8713" y="10014"/>
                </a:moveTo>
                <a:lnTo>
                  <a:pt x="1253311" y="10014"/>
                </a:lnTo>
                <a:lnTo>
                  <a:pt x="2497911" y="10014"/>
                </a:lnTo>
                <a:lnTo>
                  <a:pt x="3742511" y="10014"/>
                </a:lnTo>
                <a:lnTo>
                  <a:pt x="4987111" y="10014"/>
                </a:lnTo>
                <a:lnTo>
                  <a:pt x="4987111" y="22714"/>
                </a:lnTo>
                <a:lnTo>
                  <a:pt x="3742511" y="22714"/>
                </a:lnTo>
                <a:lnTo>
                  <a:pt x="2497911" y="22714"/>
                </a:lnTo>
                <a:lnTo>
                  <a:pt x="1253311" y="22714"/>
                </a:lnTo>
                <a:lnTo>
                  <a:pt x="8713" y="22714"/>
                </a:lnTo>
                <a:lnTo>
                  <a:pt x="8713" y="10014"/>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10" name="Picture 4510"/>
          <p:cNvPicPr>
            <a:picLocks noChangeAspect="1"/>
          </p:cNvPicPr>
          <p:nvPr/>
        </p:nvPicPr>
        <p:blipFill>
          <a:blip r:embed="rId2"/>
          <a:stretch>
            <a:fillRect/>
          </a:stretch>
        </p:blipFill>
        <p:spPr>
          <a:xfrm>
            <a:off x="10431780" y="274320"/>
            <a:ext cx="1104900" cy="1112519"/>
          </a:xfrm>
          <a:prstGeom prst="rect">
            <a:avLst/>
          </a:prstGeom>
        </p:spPr>
      </p:pic>
      <p:pic>
        <p:nvPicPr>
          <p:cNvPr id="4511" name="Picture 4511"/>
          <p:cNvPicPr>
            <a:picLocks noChangeAspect="1"/>
          </p:cNvPicPr>
          <p:nvPr/>
        </p:nvPicPr>
        <p:blipFill>
          <a:blip r:embed="rId3"/>
          <a:stretch>
            <a:fillRect/>
          </a:stretch>
        </p:blipFill>
        <p:spPr>
          <a:xfrm>
            <a:off x="6217920" y="1744980"/>
            <a:ext cx="5593080" cy="3093720"/>
          </a:xfrm>
          <a:prstGeom prst="rect">
            <a:avLst/>
          </a:prstGeom>
        </p:spPr>
      </p:pic>
      <p:sp>
        <p:nvSpPr>
          <p:cNvPr id="2" name="TextBox 4511"/>
          <p:cNvSpPr txBox="1"/>
          <p:nvPr/>
        </p:nvSpPr>
        <p:spPr>
          <a:xfrm>
            <a:off x="638911" y="419192"/>
            <a:ext cx="5354530" cy="5088480"/>
          </a:xfrm>
          <a:prstGeom prst="rect">
            <a:avLst/>
          </a:prstGeom>
          <a:noFill/>
        </p:spPr>
        <p:txBody>
          <a:bodyPr wrap="square" lIns="0" tIns="0" rIns="0" bIns="0" rtlCol="0">
            <a:spAutoFit/>
          </a:bodyPr>
          <a:lstStyle/>
          <a:p>
            <a:pPr marL="0" indent="290727">
              <a:lnSpc>
                <a:spcPct val="100000"/>
              </a:lnSpc>
            </a:pPr>
            <a:r>
              <a:rPr lang="en-US" altLang="zh-CN" sz="4400" spc="-64" dirty="0">
                <a:solidFill>
                  <a:srgbClr val="434747"/>
                </a:solidFill>
                <a:latin typeface="Times New Roman"/>
                <a:ea typeface="Times New Roman"/>
              </a:rPr>
              <a:t>Amazon</a:t>
            </a:r>
            <a:r>
              <a:rPr lang="en-US" altLang="zh-CN" sz="4400" spc="125" dirty="0">
                <a:solidFill>
                  <a:srgbClr val="434747"/>
                </a:solidFill>
                <a:latin typeface="Times New Roman"/>
                <a:cs typeface="Times New Roman"/>
              </a:rPr>
              <a:t> </a:t>
            </a:r>
            <a:r>
              <a:rPr lang="en-US" altLang="zh-CN" sz="4400" spc="-55" dirty="0">
                <a:solidFill>
                  <a:srgbClr val="434747"/>
                </a:solidFill>
                <a:latin typeface="Times New Roman"/>
                <a:ea typeface="Times New Roman"/>
              </a:rPr>
              <a:t>CloudFront</a:t>
            </a:r>
          </a:p>
          <a:p>
            <a:pPr>
              <a:lnSpc>
                <a:spcPts val="1000"/>
              </a:lnSpc>
            </a:pPr>
            <a:endParaRPr lang="en-US" dirty="0"/>
          </a:p>
          <a:p>
            <a:pPr>
              <a:lnSpc>
                <a:spcPts val="1000"/>
              </a:lnSpc>
            </a:pPr>
            <a:endParaRPr lang="en-US" dirty="0"/>
          </a:p>
          <a:p>
            <a:pPr>
              <a:lnSpc>
                <a:spcPts val="1155"/>
              </a:lnSpc>
            </a:pPr>
            <a:endParaRPr lang="en-US" dirty="0"/>
          </a:p>
          <a:p>
            <a:pPr marL="0">
              <a:lnSpc>
                <a:spcPct val="100000"/>
              </a:lnSpc>
            </a:pPr>
            <a:r>
              <a:rPr lang="en-US" altLang="zh-CN" sz="2800" dirty="0">
                <a:solidFill>
                  <a:srgbClr val="434747"/>
                </a:solidFill>
                <a:latin typeface="Arial"/>
                <a:ea typeface="Arial"/>
              </a:rPr>
              <a:t>•</a:t>
            </a:r>
            <a:r>
              <a:rPr lang="en-US" altLang="zh-CN" sz="2800" spc="139" dirty="0">
                <a:solidFill>
                  <a:srgbClr val="434747"/>
                </a:solidFill>
                <a:latin typeface="Arial"/>
                <a:cs typeface="Arial"/>
              </a:rPr>
              <a:t> </a:t>
            </a:r>
            <a:r>
              <a:rPr lang="en-US" altLang="zh-CN" sz="2800" dirty="0">
                <a:solidFill>
                  <a:srgbClr val="434747"/>
                </a:solidFill>
                <a:latin typeface="Times New Roman"/>
                <a:ea typeface="Times New Roman"/>
              </a:rPr>
              <a:t>Content</a:t>
            </a:r>
            <a:r>
              <a:rPr lang="en-US" altLang="zh-CN" sz="2800" spc="135" dirty="0">
                <a:solidFill>
                  <a:srgbClr val="434747"/>
                </a:solidFill>
                <a:latin typeface="Times New Roman"/>
                <a:cs typeface="Times New Roman"/>
              </a:rPr>
              <a:t> </a:t>
            </a:r>
            <a:r>
              <a:rPr lang="en-US" altLang="zh-CN" sz="2800" dirty="0">
                <a:solidFill>
                  <a:srgbClr val="434747"/>
                </a:solidFill>
                <a:latin typeface="Times New Roman"/>
                <a:ea typeface="Times New Roman"/>
              </a:rPr>
              <a:t>Delivery</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Network</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(CDN)</a:t>
            </a:r>
          </a:p>
          <a:p>
            <a:pPr>
              <a:lnSpc>
                <a:spcPts val="494"/>
              </a:lnSpc>
            </a:pPr>
            <a:endParaRPr lang="en-US" dirty="0"/>
          </a:p>
          <a:p>
            <a:pPr marL="0">
              <a:lnSpc>
                <a:spcPct val="100000"/>
              </a:lnSpc>
            </a:pPr>
            <a:r>
              <a:rPr lang="en-US" altLang="zh-CN" sz="2800" spc="-60" dirty="0">
                <a:solidFill>
                  <a:srgbClr val="434747"/>
                </a:solidFill>
                <a:latin typeface="Arial"/>
                <a:ea typeface="Arial"/>
              </a:rPr>
              <a:t>•</a:t>
            </a:r>
            <a:r>
              <a:rPr lang="en-US" altLang="zh-CN" sz="2800" spc="-44" dirty="0">
                <a:solidFill>
                  <a:srgbClr val="434747"/>
                </a:solidFill>
                <a:latin typeface="Arial"/>
                <a:cs typeface="Arial"/>
              </a:rPr>
              <a:t> </a:t>
            </a:r>
            <a:r>
              <a:rPr lang="en-US" altLang="zh-CN" sz="2750" b="1" spc="-85" dirty="0">
                <a:solidFill>
                  <a:srgbClr val="434747"/>
                </a:solidFill>
                <a:latin typeface="Times New Roman"/>
                <a:ea typeface="Times New Roman"/>
              </a:rPr>
              <a:t>Improves</a:t>
            </a:r>
            <a:r>
              <a:rPr lang="en-US" altLang="zh-CN" sz="2750" b="1" spc="-44" dirty="0">
                <a:solidFill>
                  <a:srgbClr val="434747"/>
                </a:solidFill>
                <a:latin typeface="Times New Roman"/>
                <a:cs typeface="Times New Roman"/>
              </a:rPr>
              <a:t> </a:t>
            </a:r>
            <a:r>
              <a:rPr lang="en-US" altLang="zh-CN" sz="2750" b="1" spc="-85" dirty="0">
                <a:solidFill>
                  <a:srgbClr val="434747"/>
                </a:solidFill>
                <a:latin typeface="Times New Roman"/>
                <a:ea typeface="Times New Roman"/>
              </a:rPr>
              <a:t>read</a:t>
            </a:r>
            <a:r>
              <a:rPr lang="en-US" altLang="zh-CN" sz="2750" b="1" spc="-44" dirty="0">
                <a:solidFill>
                  <a:srgbClr val="434747"/>
                </a:solidFill>
                <a:latin typeface="Times New Roman"/>
                <a:cs typeface="Times New Roman"/>
              </a:rPr>
              <a:t> </a:t>
            </a:r>
            <a:r>
              <a:rPr lang="en-US" altLang="zh-CN" sz="2750" b="1" spc="-80" dirty="0">
                <a:solidFill>
                  <a:srgbClr val="434747"/>
                </a:solidFill>
                <a:latin typeface="Times New Roman"/>
                <a:ea typeface="Times New Roman"/>
              </a:rPr>
              <a:t>performance,</a:t>
            </a:r>
            <a:r>
              <a:rPr lang="en-US" altLang="zh-CN" sz="2750" b="1" spc="-45" dirty="0">
                <a:solidFill>
                  <a:srgbClr val="434747"/>
                </a:solidFill>
                <a:latin typeface="Times New Roman"/>
                <a:cs typeface="Times New Roman"/>
              </a:rPr>
              <a:t> </a:t>
            </a:r>
            <a:r>
              <a:rPr lang="en-US" altLang="zh-CN" sz="2750" b="1" spc="-80" dirty="0">
                <a:solidFill>
                  <a:srgbClr val="434747"/>
                </a:solidFill>
                <a:latin typeface="Times New Roman"/>
                <a:ea typeface="Times New Roman"/>
              </a:rPr>
              <a:t>content</a:t>
            </a:r>
          </a:p>
          <a:p>
            <a:pPr marL="0" indent="228600">
              <a:lnSpc>
                <a:spcPct val="100000"/>
              </a:lnSpc>
            </a:pPr>
            <a:r>
              <a:rPr lang="en-US" altLang="zh-CN" sz="2750" b="1" dirty="0">
                <a:solidFill>
                  <a:srgbClr val="434747"/>
                </a:solidFill>
                <a:latin typeface="Times New Roman"/>
                <a:ea typeface="Times New Roman"/>
              </a:rPr>
              <a:t>is</a:t>
            </a:r>
            <a:r>
              <a:rPr lang="en-US" altLang="zh-CN" sz="2750" b="1" spc="-195" dirty="0">
                <a:solidFill>
                  <a:srgbClr val="434747"/>
                </a:solidFill>
                <a:latin typeface="Times New Roman"/>
                <a:cs typeface="Times New Roman"/>
              </a:rPr>
              <a:t> </a:t>
            </a:r>
            <a:r>
              <a:rPr lang="en-US" altLang="zh-CN" sz="2750" b="1" dirty="0">
                <a:solidFill>
                  <a:srgbClr val="434747"/>
                </a:solidFill>
                <a:latin typeface="Times New Roman"/>
                <a:ea typeface="Times New Roman"/>
              </a:rPr>
              <a:t>cached</a:t>
            </a:r>
            <a:r>
              <a:rPr lang="en-US" altLang="zh-CN" sz="2750" b="1" spc="-195" dirty="0">
                <a:solidFill>
                  <a:srgbClr val="434747"/>
                </a:solidFill>
                <a:latin typeface="Times New Roman"/>
                <a:cs typeface="Times New Roman"/>
              </a:rPr>
              <a:t> </a:t>
            </a:r>
            <a:r>
              <a:rPr lang="en-US" altLang="zh-CN" sz="2750" b="1" dirty="0">
                <a:solidFill>
                  <a:srgbClr val="434747"/>
                </a:solidFill>
                <a:latin typeface="Times New Roman"/>
                <a:ea typeface="Times New Roman"/>
              </a:rPr>
              <a:t>at</a:t>
            </a:r>
            <a:r>
              <a:rPr lang="en-US" altLang="zh-CN" sz="2750" b="1" spc="-195" dirty="0">
                <a:solidFill>
                  <a:srgbClr val="434747"/>
                </a:solidFill>
                <a:latin typeface="Times New Roman"/>
                <a:cs typeface="Times New Roman"/>
              </a:rPr>
              <a:t> </a:t>
            </a:r>
            <a:r>
              <a:rPr lang="en-US" altLang="zh-CN" sz="2750" b="1" dirty="0">
                <a:solidFill>
                  <a:srgbClr val="434747"/>
                </a:solidFill>
                <a:latin typeface="Times New Roman"/>
                <a:ea typeface="Times New Roman"/>
              </a:rPr>
              <a:t>the</a:t>
            </a:r>
            <a:r>
              <a:rPr lang="en-US" altLang="zh-CN" sz="2750" b="1" spc="-200" dirty="0">
                <a:solidFill>
                  <a:srgbClr val="434747"/>
                </a:solidFill>
                <a:latin typeface="Times New Roman"/>
                <a:cs typeface="Times New Roman"/>
              </a:rPr>
              <a:t> </a:t>
            </a:r>
            <a:r>
              <a:rPr lang="en-US" altLang="zh-CN" sz="2750" b="1" dirty="0">
                <a:solidFill>
                  <a:srgbClr val="434747"/>
                </a:solidFill>
                <a:latin typeface="Times New Roman"/>
                <a:ea typeface="Times New Roman"/>
              </a:rPr>
              <a:t>edge</a:t>
            </a:r>
          </a:p>
          <a:p>
            <a:pPr>
              <a:lnSpc>
                <a:spcPts val="565"/>
              </a:lnSpc>
            </a:pPr>
            <a:endParaRPr lang="en-US" dirty="0"/>
          </a:p>
          <a:p>
            <a:pPr marL="0">
              <a:lnSpc>
                <a:spcPct val="100000"/>
              </a:lnSpc>
            </a:pPr>
            <a:r>
              <a:rPr lang="en-US" altLang="zh-CN" sz="2800" dirty="0">
                <a:solidFill>
                  <a:srgbClr val="434747"/>
                </a:solidFill>
                <a:latin typeface="Arial"/>
                <a:ea typeface="Arial"/>
              </a:rPr>
              <a:t>•</a:t>
            </a:r>
            <a:r>
              <a:rPr lang="en-US" altLang="zh-CN" sz="2800" spc="-104" dirty="0">
                <a:solidFill>
                  <a:srgbClr val="434747"/>
                </a:solidFill>
                <a:latin typeface="Arial"/>
                <a:cs typeface="Arial"/>
              </a:rPr>
              <a:t> </a:t>
            </a:r>
            <a:r>
              <a:rPr lang="en-US" altLang="zh-CN" sz="2800" dirty="0">
                <a:solidFill>
                  <a:srgbClr val="434747"/>
                </a:solidFill>
                <a:latin typeface="Times New Roman"/>
                <a:ea typeface="Times New Roman"/>
              </a:rPr>
              <a:t>Improves</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users</a:t>
            </a:r>
            <a:r>
              <a:rPr lang="en-US" altLang="zh-CN" sz="2800" spc="-100" dirty="0">
                <a:solidFill>
                  <a:srgbClr val="434747"/>
                </a:solidFill>
                <a:latin typeface="Times New Roman"/>
                <a:cs typeface="Times New Roman"/>
              </a:rPr>
              <a:t> </a:t>
            </a:r>
            <a:r>
              <a:rPr lang="en-US" altLang="zh-CN" sz="2800" dirty="0">
                <a:solidFill>
                  <a:srgbClr val="434747"/>
                </a:solidFill>
                <a:latin typeface="Times New Roman"/>
                <a:ea typeface="Times New Roman"/>
              </a:rPr>
              <a:t>experience</a:t>
            </a:r>
          </a:p>
          <a:p>
            <a:pPr>
              <a:lnSpc>
                <a:spcPts val="465"/>
              </a:lnSpc>
            </a:pPr>
            <a:endParaRPr lang="en-US" dirty="0"/>
          </a:p>
          <a:p>
            <a:pPr marL="0">
              <a:lnSpc>
                <a:spcPct val="100000"/>
              </a:lnSpc>
            </a:pPr>
            <a:r>
              <a:rPr lang="en-US" altLang="zh-CN" sz="2800" dirty="0">
                <a:solidFill>
                  <a:srgbClr val="434747"/>
                </a:solidFill>
                <a:latin typeface="Arial"/>
                <a:ea typeface="Arial"/>
              </a:rPr>
              <a:t>•</a:t>
            </a:r>
            <a:r>
              <a:rPr lang="en-US" altLang="zh-CN" sz="2800" spc="-225" dirty="0">
                <a:solidFill>
                  <a:srgbClr val="434747"/>
                </a:solidFill>
                <a:latin typeface="Arial"/>
                <a:cs typeface="Arial"/>
              </a:rPr>
              <a:t> </a:t>
            </a:r>
            <a:r>
              <a:rPr lang="en-US" altLang="zh-CN" sz="2800" dirty="0">
                <a:solidFill>
                  <a:srgbClr val="434747"/>
                </a:solidFill>
                <a:latin typeface="Times New Roman"/>
                <a:ea typeface="Times New Roman"/>
              </a:rPr>
              <a:t>216</a:t>
            </a:r>
            <a:r>
              <a:rPr lang="en-US" altLang="zh-CN" sz="2800" spc="-204" dirty="0">
                <a:solidFill>
                  <a:srgbClr val="434747"/>
                </a:solidFill>
                <a:latin typeface="Times New Roman"/>
                <a:cs typeface="Times New Roman"/>
              </a:rPr>
              <a:t> </a:t>
            </a:r>
            <a:r>
              <a:rPr lang="en-US" altLang="zh-CN" sz="2800" dirty="0">
                <a:solidFill>
                  <a:srgbClr val="434747"/>
                </a:solidFill>
                <a:latin typeface="Times New Roman"/>
                <a:ea typeface="Times New Roman"/>
              </a:rPr>
              <a:t>Point</a:t>
            </a:r>
            <a:r>
              <a:rPr lang="en-US" altLang="zh-CN" sz="2800" spc="-209"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204" dirty="0">
                <a:solidFill>
                  <a:srgbClr val="434747"/>
                </a:solidFill>
                <a:latin typeface="Times New Roman"/>
                <a:cs typeface="Times New Roman"/>
              </a:rPr>
              <a:t> </a:t>
            </a:r>
            <a:r>
              <a:rPr lang="en-US" altLang="zh-CN" sz="2800" dirty="0">
                <a:solidFill>
                  <a:srgbClr val="434747"/>
                </a:solidFill>
                <a:latin typeface="Times New Roman"/>
                <a:ea typeface="Times New Roman"/>
              </a:rPr>
              <a:t>Presence</a:t>
            </a:r>
            <a:r>
              <a:rPr lang="en-US" altLang="zh-CN" sz="2800" spc="-204" dirty="0">
                <a:solidFill>
                  <a:srgbClr val="434747"/>
                </a:solidFill>
                <a:latin typeface="Times New Roman"/>
                <a:cs typeface="Times New Roman"/>
              </a:rPr>
              <a:t> </a:t>
            </a:r>
            <a:r>
              <a:rPr lang="en-US" altLang="zh-CN" sz="2800" dirty="0">
                <a:solidFill>
                  <a:srgbClr val="434747"/>
                </a:solidFill>
                <a:latin typeface="Times New Roman"/>
                <a:ea typeface="Times New Roman"/>
              </a:rPr>
              <a:t>globally</a:t>
            </a:r>
            <a:r>
              <a:rPr lang="en-US" altLang="zh-CN" sz="2800" spc="-209"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p>
          <a:p>
            <a:pPr marL="0" indent="228600">
              <a:lnSpc>
                <a:spcPct val="100000"/>
              </a:lnSpc>
            </a:pPr>
            <a:r>
              <a:rPr lang="en-US" altLang="zh-CN" sz="2800" spc="-50" dirty="0">
                <a:solidFill>
                  <a:srgbClr val="434747"/>
                </a:solidFill>
                <a:latin typeface="Times New Roman"/>
                <a:ea typeface="Times New Roman"/>
              </a:rPr>
              <a:t>loca</a:t>
            </a:r>
            <a:r>
              <a:rPr lang="en-US" altLang="zh-CN" sz="2800" spc="-44" dirty="0">
                <a:solidFill>
                  <a:srgbClr val="434747"/>
                </a:solidFill>
                <a:latin typeface="Times New Roman"/>
                <a:ea typeface="Times New Roman"/>
              </a:rPr>
              <a:t>tions)</a:t>
            </a:r>
          </a:p>
          <a:p>
            <a:pPr>
              <a:lnSpc>
                <a:spcPts val="444"/>
              </a:lnSpc>
            </a:pPr>
            <a:endParaRPr lang="en-US" dirty="0"/>
          </a:p>
          <a:p>
            <a:pPr marL="228600" indent="-228600" hangingPunct="0">
              <a:lnSpc>
                <a:spcPct val="95833"/>
              </a:lnSpc>
            </a:pPr>
            <a:r>
              <a:rPr lang="en-US" altLang="zh-CN" sz="2800" dirty="0">
                <a:solidFill>
                  <a:srgbClr val="434747"/>
                </a:solidFill>
                <a:latin typeface="Arial"/>
                <a:ea typeface="Arial"/>
              </a:rPr>
              <a:t>•</a:t>
            </a:r>
            <a:r>
              <a:rPr lang="en-US" altLang="zh-CN" sz="2800" spc="-175" dirty="0">
                <a:solidFill>
                  <a:srgbClr val="434747"/>
                </a:solidFill>
                <a:latin typeface="Arial"/>
                <a:cs typeface="Arial"/>
              </a:rPr>
              <a:t> </a:t>
            </a:r>
            <a:r>
              <a:rPr lang="en-US" altLang="zh-CN" sz="2750" b="1" dirty="0">
                <a:solidFill>
                  <a:srgbClr val="434747"/>
                </a:solidFill>
                <a:latin typeface="Times New Roman"/>
                <a:ea typeface="Times New Roman"/>
              </a:rPr>
              <a:t>DDoS</a:t>
            </a:r>
            <a:r>
              <a:rPr lang="en-US" altLang="zh-CN" sz="2750" b="1" spc="-154" dirty="0">
                <a:solidFill>
                  <a:srgbClr val="434747"/>
                </a:solidFill>
                <a:latin typeface="Times New Roman"/>
                <a:cs typeface="Times New Roman"/>
              </a:rPr>
              <a:t> </a:t>
            </a:r>
            <a:r>
              <a:rPr lang="en-US" altLang="zh-CN" sz="2750" b="1" dirty="0">
                <a:solidFill>
                  <a:srgbClr val="434747"/>
                </a:solidFill>
                <a:latin typeface="Times New Roman"/>
                <a:ea typeface="Times New Roman"/>
              </a:rPr>
              <a:t>protection</a:t>
            </a:r>
            <a:r>
              <a:rPr lang="en-US" altLang="zh-CN" sz="2750" b="1" spc="-159" dirty="0">
                <a:solidFill>
                  <a:srgbClr val="434747"/>
                </a:solidFill>
                <a:latin typeface="Times New Roman"/>
                <a:cs typeface="Times New Roman"/>
              </a:rPr>
              <a:t> </a:t>
            </a:r>
            <a:r>
              <a:rPr lang="en-US" altLang="zh-CN" sz="2750" b="1" dirty="0">
                <a:solidFill>
                  <a:srgbClr val="434747"/>
                </a:solidFill>
                <a:latin typeface="Times New Roman"/>
                <a:ea typeface="Times New Roman"/>
              </a:rPr>
              <a:t>(because</a:t>
            </a:r>
            <a:r>
              <a:rPr lang="en-US" altLang="zh-CN" sz="2750" b="1" dirty="0">
                <a:solidFill>
                  <a:srgbClr val="434747"/>
                </a:solidFill>
                <a:latin typeface="Times New Roman"/>
                <a:cs typeface="Times New Roman"/>
              </a:rPr>
              <a:t> </a:t>
            </a:r>
            <a:r>
              <a:rPr lang="en-US" altLang="zh-CN" sz="2750" b="1" spc="-104" dirty="0">
                <a:solidFill>
                  <a:srgbClr val="434747"/>
                </a:solidFill>
                <a:latin typeface="Times New Roman"/>
                <a:ea typeface="Times New Roman"/>
              </a:rPr>
              <a:t>worldwide),</a:t>
            </a:r>
            <a:r>
              <a:rPr lang="en-US" altLang="zh-CN" sz="2750" b="1" spc="-55" dirty="0">
                <a:solidFill>
                  <a:srgbClr val="434747"/>
                </a:solidFill>
                <a:latin typeface="Times New Roman"/>
                <a:cs typeface="Times New Roman"/>
              </a:rPr>
              <a:t> </a:t>
            </a:r>
            <a:r>
              <a:rPr lang="en-US" altLang="zh-CN" sz="2750" b="1" spc="-100" dirty="0">
                <a:solidFill>
                  <a:srgbClr val="434747"/>
                </a:solidFill>
                <a:latin typeface="Times New Roman"/>
                <a:ea typeface="Times New Roman"/>
              </a:rPr>
              <a:t>integration</a:t>
            </a:r>
            <a:r>
              <a:rPr lang="en-US" altLang="zh-CN" sz="2750" b="1" spc="-55" dirty="0">
                <a:solidFill>
                  <a:srgbClr val="434747"/>
                </a:solidFill>
                <a:latin typeface="Times New Roman"/>
                <a:cs typeface="Times New Roman"/>
              </a:rPr>
              <a:t> </a:t>
            </a:r>
            <a:r>
              <a:rPr lang="en-US" altLang="zh-CN" sz="2750" b="1" spc="-104" dirty="0">
                <a:solidFill>
                  <a:srgbClr val="434747"/>
                </a:solidFill>
                <a:latin typeface="Times New Roman"/>
                <a:ea typeface="Times New Roman"/>
              </a:rPr>
              <a:t>with</a:t>
            </a:r>
            <a:r>
              <a:rPr lang="en-US" altLang="zh-CN" sz="2750" b="1" spc="-65" dirty="0">
                <a:solidFill>
                  <a:srgbClr val="434747"/>
                </a:solidFill>
                <a:latin typeface="Times New Roman"/>
                <a:cs typeface="Times New Roman"/>
              </a:rPr>
              <a:t> </a:t>
            </a:r>
            <a:r>
              <a:rPr lang="en-US" altLang="zh-CN" sz="2750" b="1" spc="-94" dirty="0">
                <a:solidFill>
                  <a:srgbClr val="434747"/>
                </a:solidFill>
                <a:latin typeface="Times New Roman"/>
                <a:ea typeface="Times New Roman"/>
              </a:rPr>
              <a:t>Shield,</a:t>
            </a:r>
            <a:r>
              <a:rPr lang="en-US" altLang="zh-CN" sz="2750" b="1" dirty="0">
                <a:solidFill>
                  <a:srgbClr val="434747"/>
                </a:solidFill>
                <a:latin typeface="Times New Roman"/>
                <a:cs typeface="Times New Roman"/>
              </a:rPr>
              <a:t> </a:t>
            </a:r>
            <a:r>
              <a:rPr lang="en-US" altLang="zh-CN" sz="2750" b="1" spc="-189" dirty="0">
                <a:solidFill>
                  <a:srgbClr val="434747"/>
                </a:solidFill>
                <a:latin typeface="Times New Roman"/>
                <a:ea typeface="Times New Roman"/>
              </a:rPr>
              <a:t>AWS</a:t>
            </a:r>
            <a:r>
              <a:rPr lang="en-US" altLang="zh-CN" sz="2750" b="1" spc="-60" dirty="0">
                <a:solidFill>
                  <a:srgbClr val="434747"/>
                </a:solidFill>
                <a:latin typeface="Times New Roman"/>
                <a:cs typeface="Times New Roman"/>
              </a:rPr>
              <a:t> </a:t>
            </a:r>
            <a:r>
              <a:rPr lang="en-US" altLang="zh-CN" sz="2750" b="1" spc="-164" dirty="0">
                <a:solidFill>
                  <a:srgbClr val="434747"/>
                </a:solidFill>
                <a:latin typeface="Times New Roman"/>
                <a:ea typeface="Times New Roman"/>
              </a:rPr>
              <a:t>Web</a:t>
            </a:r>
            <a:r>
              <a:rPr lang="en-US" altLang="zh-CN" sz="2750" b="1" spc="-64" dirty="0">
                <a:solidFill>
                  <a:srgbClr val="434747"/>
                </a:solidFill>
                <a:latin typeface="Times New Roman"/>
                <a:cs typeface="Times New Roman"/>
              </a:rPr>
              <a:t> </a:t>
            </a:r>
            <a:r>
              <a:rPr lang="en-US" altLang="zh-CN" sz="2750" b="1" spc="-114" dirty="0">
                <a:solidFill>
                  <a:srgbClr val="434747"/>
                </a:solidFill>
                <a:latin typeface="Times New Roman"/>
                <a:ea typeface="Times New Roman"/>
              </a:rPr>
              <a:t>Application</a:t>
            </a:r>
            <a:r>
              <a:rPr lang="en-US" altLang="zh-CN" sz="2750" b="1" spc="-69" dirty="0">
                <a:solidFill>
                  <a:srgbClr val="434747"/>
                </a:solidFill>
                <a:latin typeface="Times New Roman"/>
                <a:cs typeface="Times New Roman"/>
              </a:rPr>
              <a:t> </a:t>
            </a:r>
            <a:r>
              <a:rPr lang="en-US" altLang="zh-CN" sz="2750" b="1" spc="-110" dirty="0">
                <a:solidFill>
                  <a:srgbClr val="434747"/>
                </a:solidFill>
                <a:latin typeface="Times New Roman"/>
                <a:ea typeface="Times New Roman"/>
              </a:rPr>
              <a:t>Firewall</a:t>
            </a:r>
          </a:p>
        </p:txBody>
      </p:sp>
      <p:sp>
        <p:nvSpPr>
          <p:cNvPr id="4512" name="TextBox 4512"/>
          <p:cNvSpPr txBox="1"/>
          <p:nvPr/>
        </p:nvSpPr>
        <p:spPr>
          <a:xfrm>
            <a:off x="6212663" y="4914971"/>
            <a:ext cx="5653693"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Source:</a:t>
            </a:r>
            <a:r>
              <a:rPr lang="en-US" altLang="zh-CN" sz="1600" spc="-40" dirty="0">
                <a:solidFill>
                  <a:srgbClr val="434747"/>
                </a:solidFill>
                <a:latin typeface="Calibri"/>
                <a:cs typeface="Calibri"/>
              </a:rPr>
              <a:t> </a:t>
            </a:r>
            <a:r>
              <a:rPr lang="en-US" altLang="zh-CN" sz="1600" spc="-5" dirty="0">
                <a:solidFill>
                  <a:srgbClr val="0362C0"/>
                </a:solidFill>
                <a:latin typeface="Calibri"/>
                <a:ea typeface="Calibri"/>
              </a:rPr>
              <a:t>https://aws.amazon.com/cloudfront/features/?nc=sn&amp;loc=2</a:t>
            </a:r>
          </a:p>
        </p:txBody>
      </p:sp>
      <p:sp>
        <p:nvSpPr>
          <p:cNvPr id="4513" name="TextBox 4513"/>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14" name="TextBox 4514"/>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 name="Freeform 453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37" name="Freeform 453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38" name="Freeform 453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40" name="Picture 4540"/>
          <p:cNvPicPr>
            <a:picLocks noChangeAspect="1"/>
          </p:cNvPicPr>
          <p:nvPr/>
        </p:nvPicPr>
        <p:blipFill>
          <a:blip r:embed="rId2"/>
          <a:stretch>
            <a:fillRect/>
          </a:stretch>
        </p:blipFill>
        <p:spPr>
          <a:xfrm>
            <a:off x="7894320" y="1112519"/>
            <a:ext cx="2293620" cy="4335779"/>
          </a:xfrm>
          <a:prstGeom prst="rect">
            <a:avLst/>
          </a:prstGeom>
        </p:spPr>
      </p:pic>
      <p:sp>
        <p:nvSpPr>
          <p:cNvPr id="2" name="Freeform 4540"/>
          <p:cNvSpPr/>
          <p:nvPr/>
        </p:nvSpPr>
        <p:spPr>
          <a:xfrm>
            <a:off x="3054350" y="1352550"/>
            <a:ext cx="5708650" cy="4959350"/>
          </a:xfrm>
          <a:custGeom>
            <a:avLst/>
            <a:gdLst>
              <a:gd name="connsiteX0" fmla="*/ 10471 w 5708650"/>
              <a:gd name="connsiteY0" fmla="*/ 17783 h 4959350"/>
              <a:gd name="connsiteX1" fmla="*/ 5720615 w 5708650"/>
              <a:gd name="connsiteY1" fmla="*/ 17783 h 4959350"/>
              <a:gd name="connsiteX2" fmla="*/ 5720615 w 5708650"/>
              <a:gd name="connsiteY2" fmla="*/ 4966670 h 4959350"/>
              <a:gd name="connsiteX3" fmla="*/ 10471 w 5708650"/>
              <a:gd name="connsiteY3" fmla="*/ 4966670 h 4959350"/>
              <a:gd name="connsiteX4" fmla="*/ 10471 w 5708650"/>
              <a:gd name="connsiteY4" fmla="*/ 17783 h 495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8650" h="4959350">
                <a:moveTo>
                  <a:pt x="10471" y="17783"/>
                </a:moveTo>
                <a:lnTo>
                  <a:pt x="5720615" y="17783"/>
                </a:lnTo>
                <a:lnTo>
                  <a:pt x="5720615" y="4966670"/>
                </a:lnTo>
                <a:lnTo>
                  <a:pt x="10471" y="4966670"/>
                </a:lnTo>
                <a:lnTo>
                  <a:pt x="10471" y="17783"/>
                </a:lnTo>
                <a:close/>
              </a:path>
            </a:pathLst>
          </a:custGeom>
          <a:solidFill>
            <a:srgbClr val="0000FF">
              <a:alpha val="0"/>
            </a:srgbClr>
          </a:solidFill>
          <a:ln w="12699">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42" name="Picture 4542"/>
          <p:cNvPicPr>
            <a:picLocks noChangeAspect="1"/>
          </p:cNvPicPr>
          <p:nvPr/>
        </p:nvPicPr>
        <p:blipFill>
          <a:blip r:embed="rId3"/>
          <a:stretch>
            <a:fillRect/>
          </a:stretch>
        </p:blipFill>
        <p:spPr>
          <a:xfrm>
            <a:off x="1645920" y="1356360"/>
            <a:ext cx="6256020" cy="4145279"/>
          </a:xfrm>
          <a:prstGeom prst="rect">
            <a:avLst/>
          </a:prstGeom>
        </p:spPr>
      </p:pic>
      <p:sp>
        <p:nvSpPr>
          <p:cNvPr id="3" name="TextBox 4542"/>
          <p:cNvSpPr txBox="1"/>
          <p:nvPr/>
        </p:nvSpPr>
        <p:spPr>
          <a:xfrm>
            <a:off x="929639" y="419192"/>
            <a:ext cx="6463216" cy="1256063"/>
          </a:xfrm>
          <a:prstGeom prst="rect">
            <a:avLst/>
          </a:prstGeom>
          <a:noFill/>
        </p:spPr>
        <p:txBody>
          <a:bodyPr wrap="square" lIns="0" tIns="0" rIns="0" bIns="0" rtlCol="0">
            <a:spAutoFit/>
          </a:bodyPr>
          <a:lstStyle/>
          <a:p>
            <a:pPr marL="0">
              <a:lnSpc>
                <a:spcPct val="100000"/>
              </a:lnSpc>
            </a:pPr>
            <a:r>
              <a:rPr lang="en-US" altLang="zh-CN" sz="4400" dirty="0">
                <a:solidFill>
                  <a:srgbClr val="434747"/>
                </a:solidFill>
                <a:latin typeface="Times New Roman"/>
                <a:ea typeface="Times New Roman"/>
              </a:rPr>
              <a:t>CloudFront</a:t>
            </a:r>
            <a:r>
              <a:rPr lang="en-US" altLang="zh-CN" sz="4400" spc="-229" dirty="0">
                <a:solidFill>
                  <a:srgbClr val="434747"/>
                </a:solidFill>
                <a:latin typeface="Times New Roman"/>
                <a:cs typeface="Times New Roman"/>
              </a:rPr>
              <a:t> </a:t>
            </a:r>
            <a:r>
              <a:rPr lang="en-US" altLang="zh-CN" sz="4400" dirty="0">
                <a:solidFill>
                  <a:srgbClr val="434747"/>
                </a:solidFill>
                <a:latin typeface="Times New Roman"/>
                <a:ea typeface="Times New Roman"/>
              </a:rPr>
              <a:t>–</a:t>
            </a:r>
            <a:r>
              <a:rPr lang="en-US" altLang="zh-CN" sz="4400" spc="-234" dirty="0">
                <a:solidFill>
                  <a:srgbClr val="434747"/>
                </a:solidFill>
                <a:latin typeface="Times New Roman"/>
                <a:cs typeface="Times New Roman"/>
              </a:rPr>
              <a:t> </a:t>
            </a:r>
            <a:r>
              <a:rPr lang="en-US" altLang="zh-CN" sz="4400" dirty="0">
                <a:solidFill>
                  <a:srgbClr val="434747"/>
                </a:solidFill>
                <a:latin typeface="Times New Roman"/>
                <a:ea typeface="Times New Roman"/>
              </a:rPr>
              <a:t>S3</a:t>
            </a:r>
            <a:r>
              <a:rPr lang="en-US" altLang="zh-CN" sz="4400" spc="-229" dirty="0">
                <a:solidFill>
                  <a:srgbClr val="434747"/>
                </a:solidFill>
                <a:latin typeface="Times New Roman"/>
                <a:cs typeface="Times New Roman"/>
              </a:rPr>
              <a:t> </a:t>
            </a:r>
            <a:r>
              <a:rPr lang="en-US" altLang="zh-CN" sz="4400" dirty="0">
                <a:solidFill>
                  <a:srgbClr val="434747"/>
                </a:solidFill>
                <a:latin typeface="Times New Roman"/>
                <a:ea typeface="Times New Roman"/>
              </a:rPr>
              <a:t>as</a:t>
            </a:r>
            <a:r>
              <a:rPr lang="en-US" altLang="zh-CN" sz="4400" spc="-234" dirty="0">
                <a:solidFill>
                  <a:srgbClr val="434747"/>
                </a:solidFill>
                <a:latin typeface="Times New Roman"/>
                <a:cs typeface="Times New Roman"/>
              </a:rPr>
              <a:t> </a:t>
            </a:r>
            <a:r>
              <a:rPr lang="en-US" altLang="zh-CN" sz="4400" dirty="0">
                <a:solidFill>
                  <a:srgbClr val="434747"/>
                </a:solidFill>
                <a:latin typeface="Times New Roman"/>
                <a:ea typeface="Times New Roman"/>
              </a:rPr>
              <a:t>an</a:t>
            </a:r>
            <a:r>
              <a:rPr lang="en-US" altLang="zh-CN" sz="4400" spc="-234" dirty="0">
                <a:solidFill>
                  <a:srgbClr val="434747"/>
                </a:solidFill>
                <a:latin typeface="Times New Roman"/>
                <a:cs typeface="Times New Roman"/>
              </a:rPr>
              <a:t> </a:t>
            </a:r>
            <a:r>
              <a:rPr lang="en-US" altLang="zh-CN" sz="4400" dirty="0">
                <a:solidFill>
                  <a:srgbClr val="434747"/>
                </a:solidFill>
                <a:latin typeface="Times New Roman"/>
                <a:ea typeface="Times New Roman"/>
              </a:rPr>
              <a:t>Origin</a:t>
            </a:r>
          </a:p>
          <a:p>
            <a:pPr>
              <a:lnSpc>
                <a:spcPts val="1000"/>
              </a:lnSpc>
            </a:pPr>
            <a:endParaRPr lang="en-US" dirty="0"/>
          </a:p>
          <a:p>
            <a:pPr>
              <a:lnSpc>
                <a:spcPts val="1900"/>
              </a:lnSpc>
            </a:pPr>
            <a:endParaRPr lang="en-US" dirty="0"/>
          </a:p>
          <a:p>
            <a:pPr marL="0" indent="2592381">
              <a:lnSpc>
                <a:spcPct val="101666"/>
              </a:lnSpc>
            </a:pPr>
            <a:r>
              <a:rPr lang="en-US" altLang="zh-CN" sz="1400" spc="-10" dirty="0">
                <a:solidFill>
                  <a:srgbClr val="000000"/>
                </a:solidFill>
                <a:latin typeface="Calibri"/>
                <a:ea typeface="Calibri"/>
              </a:rPr>
              <a:t>AWS</a:t>
            </a:r>
            <a:r>
              <a:rPr lang="en-US" altLang="zh-CN" sz="1400" spc="-15" dirty="0">
                <a:solidFill>
                  <a:srgbClr val="000000"/>
                </a:solidFill>
                <a:latin typeface="Calibri"/>
                <a:cs typeface="Calibri"/>
              </a:rPr>
              <a:t> </a:t>
            </a:r>
            <a:r>
              <a:rPr lang="en-US" altLang="zh-CN" sz="1400" spc="-5" dirty="0">
                <a:solidFill>
                  <a:srgbClr val="000000"/>
                </a:solidFill>
                <a:latin typeface="Calibri"/>
                <a:ea typeface="Calibri"/>
              </a:rPr>
              <a:t>Cloud</a:t>
            </a:r>
          </a:p>
        </p:txBody>
      </p:sp>
      <p:sp>
        <p:nvSpPr>
          <p:cNvPr id="4543" name="TextBox 4543"/>
          <p:cNvSpPr txBox="1"/>
          <p:nvPr/>
        </p:nvSpPr>
        <p:spPr>
          <a:xfrm>
            <a:off x="2199974" y="2082980"/>
            <a:ext cx="3631889" cy="277368"/>
          </a:xfrm>
          <a:prstGeom prst="rect">
            <a:avLst/>
          </a:prstGeom>
          <a:noFill/>
        </p:spPr>
        <p:txBody>
          <a:bodyPr wrap="square" lIns="0" tIns="0" rIns="0" bIns="0" rtlCol="0">
            <a:spAutoFit/>
          </a:bodyPr>
          <a:lstStyle/>
          <a:p>
            <a:pPr marL="0">
              <a:lnSpc>
                <a:spcPct val="151666"/>
              </a:lnSpc>
              <a:tabLst>
                <a:tab pos="2732274" algn="l"/>
              </a:tabLst>
            </a:pPr>
            <a:r>
              <a:rPr lang="en-US" altLang="zh-CN" sz="1200" dirty="0">
                <a:solidFill>
                  <a:srgbClr val="434747"/>
                </a:solidFill>
                <a:latin typeface="Calibri"/>
                <a:ea typeface="Calibri"/>
              </a:rPr>
              <a:t>Public</a:t>
            </a:r>
            <a:r>
              <a:rPr lang="en-US" altLang="zh-CN" sz="1200" spc="15" dirty="0">
                <a:solidFill>
                  <a:srgbClr val="434747"/>
                </a:solidFill>
                <a:latin typeface="Calibri"/>
                <a:cs typeface="Calibri"/>
              </a:rPr>
              <a:t> </a:t>
            </a:r>
            <a:r>
              <a:rPr lang="en-US" altLang="zh-CN" sz="1200" dirty="0">
                <a:solidFill>
                  <a:srgbClr val="434747"/>
                </a:solidFill>
                <a:latin typeface="Calibri"/>
                <a:ea typeface="Calibri"/>
              </a:rPr>
              <a:t>www	</a:t>
            </a:r>
            <a:r>
              <a:rPr lang="en-US" altLang="zh-CN" sz="1200" b="1" spc="-10" dirty="0">
                <a:solidFill>
                  <a:srgbClr val="6F2F9F"/>
                </a:solidFill>
                <a:latin typeface="Calibri"/>
                <a:ea typeface="Calibri"/>
              </a:rPr>
              <a:t>Private</a:t>
            </a:r>
            <a:r>
              <a:rPr lang="en-US" altLang="zh-CN" sz="1200" b="1" spc="-15" dirty="0">
                <a:solidFill>
                  <a:srgbClr val="6F2F9F"/>
                </a:solidFill>
                <a:latin typeface="Calibri"/>
                <a:cs typeface="Calibri"/>
              </a:rPr>
              <a:t> </a:t>
            </a:r>
            <a:r>
              <a:rPr lang="en-US" altLang="zh-CN" sz="1200" b="1" spc="-20" dirty="0">
                <a:solidFill>
                  <a:srgbClr val="6F2F9F"/>
                </a:solidFill>
                <a:latin typeface="Calibri"/>
                <a:ea typeface="Calibri"/>
              </a:rPr>
              <a:t>AWS</a:t>
            </a:r>
          </a:p>
        </p:txBody>
      </p:sp>
      <p:sp>
        <p:nvSpPr>
          <p:cNvPr id="4544" name="TextBox 4544"/>
          <p:cNvSpPr txBox="1"/>
          <p:nvPr/>
        </p:nvSpPr>
        <p:spPr>
          <a:xfrm>
            <a:off x="3486493" y="2406666"/>
            <a:ext cx="1553248" cy="1154593"/>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1666"/>
              </a:lnSpc>
            </a:pPr>
            <a:r>
              <a:rPr lang="en-US" altLang="zh-CN" sz="1800" dirty="0">
                <a:solidFill>
                  <a:srgbClr val="434747"/>
                </a:solidFill>
                <a:latin typeface="Calibri"/>
                <a:ea typeface="Calibri"/>
              </a:rPr>
              <a:t>Los</a:t>
            </a:r>
            <a:r>
              <a:rPr lang="en-US" altLang="zh-CN" sz="1800" spc="-5" dirty="0">
                <a:solidFill>
                  <a:srgbClr val="434747"/>
                </a:solidFill>
                <a:latin typeface="Calibri"/>
                <a:cs typeface="Calibri"/>
              </a:rPr>
              <a:t> </a:t>
            </a:r>
            <a:r>
              <a:rPr lang="en-US" altLang="zh-CN" sz="1800" dirty="0">
                <a:solidFill>
                  <a:srgbClr val="434747"/>
                </a:solidFill>
                <a:latin typeface="Calibri"/>
                <a:ea typeface="Calibri"/>
              </a:rPr>
              <a:t>Angeles</a:t>
            </a:r>
          </a:p>
          <a:p>
            <a:pPr>
              <a:lnSpc>
                <a:spcPts val="1000"/>
              </a:lnSpc>
            </a:pPr>
            <a:endParaRPr lang="en-US" dirty="0"/>
          </a:p>
          <a:p>
            <a:pPr>
              <a:lnSpc>
                <a:spcPts val="1000"/>
              </a:lnSpc>
            </a:pPr>
            <a:endParaRPr lang="en-US" dirty="0"/>
          </a:p>
          <a:p>
            <a:pPr>
              <a:lnSpc>
                <a:spcPts val="1269"/>
              </a:lnSpc>
            </a:pPr>
            <a:endParaRPr lang="en-US" dirty="0"/>
          </a:p>
          <a:p>
            <a:pPr marL="0" indent="767933">
              <a:lnSpc>
                <a:spcPct val="101666"/>
              </a:lnSpc>
            </a:pPr>
            <a:r>
              <a:rPr lang="en-US" altLang="zh-CN" sz="1200" b="1" spc="-10" dirty="0">
                <a:solidFill>
                  <a:srgbClr val="6F2F9F"/>
                </a:solidFill>
                <a:latin typeface="Calibri"/>
                <a:ea typeface="Calibri"/>
              </a:rPr>
              <a:t>Private</a:t>
            </a:r>
            <a:r>
              <a:rPr lang="en-US" altLang="zh-CN" sz="1200" b="1" spc="-5" dirty="0">
                <a:solidFill>
                  <a:srgbClr val="6F2F9F"/>
                </a:solidFill>
                <a:latin typeface="Calibri"/>
                <a:cs typeface="Calibri"/>
              </a:rPr>
              <a:t> </a:t>
            </a:r>
            <a:r>
              <a:rPr lang="en-US" altLang="zh-CN" sz="1200" b="1" spc="-15" dirty="0">
                <a:solidFill>
                  <a:srgbClr val="6F2F9F"/>
                </a:solidFill>
                <a:latin typeface="Calibri"/>
                <a:ea typeface="Calibri"/>
              </a:rPr>
              <a:t>AWS</a:t>
            </a:r>
          </a:p>
        </p:txBody>
      </p:sp>
      <p:sp>
        <p:nvSpPr>
          <p:cNvPr id="4545" name="TextBox 4545"/>
          <p:cNvSpPr txBox="1"/>
          <p:nvPr/>
        </p:nvSpPr>
        <p:spPr>
          <a:xfrm>
            <a:off x="5204659" y="2393876"/>
            <a:ext cx="2678895" cy="1608418"/>
          </a:xfrm>
          <a:prstGeom prst="rect">
            <a:avLst/>
          </a:prstGeom>
          <a:noFill/>
        </p:spPr>
        <p:txBody>
          <a:bodyPr wrap="square" lIns="0" tIns="0" rIns="0" bIns="0" rtlCol="0">
            <a:spAutoFit/>
          </a:bodyPr>
          <a:lstStyle/>
          <a:p>
            <a:pPr marL="0" indent="1260490">
              <a:lnSpc>
                <a:spcPct val="101666"/>
              </a:lnSpc>
            </a:pPr>
            <a:r>
              <a:rPr lang="en-US" altLang="zh-CN" sz="1200" b="1" spc="-10" dirty="0">
                <a:solidFill>
                  <a:srgbClr val="6F2F9F"/>
                </a:solidFill>
                <a:latin typeface="Calibri"/>
                <a:ea typeface="Calibri"/>
              </a:rPr>
              <a:t>Private</a:t>
            </a:r>
            <a:r>
              <a:rPr lang="en-US" altLang="zh-CN" sz="1200" b="1" spc="-5" dirty="0">
                <a:solidFill>
                  <a:srgbClr val="6F2F9F"/>
                </a:solidFill>
                <a:latin typeface="Calibri"/>
                <a:cs typeface="Calibri"/>
              </a:rPr>
              <a:t> </a:t>
            </a:r>
            <a:r>
              <a:rPr lang="en-US" altLang="zh-CN" sz="1200" b="1" spc="-15" dirty="0">
                <a:solidFill>
                  <a:srgbClr val="6F2F9F"/>
                </a:solidFill>
                <a:latin typeface="Calibri"/>
                <a:ea typeface="Calibri"/>
              </a:rPr>
              <a:t>AWS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marL="0" indent="1893580">
              <a:lnSpc>
                <a:spcPct val="101666"/>
              </a:lnSpc>
            </a:pPr>
            <a:r>
              <a:rPr lang="en-US" altLang="zh-CN" sz="1200" b="1" spc="-10" dirty="0">
                <a:solidFill>
                  <a:srgbClr val="6F2F9F"/>
                </a:solidFill>
                <a:latin typeface="Calibri"/>
                <a:ea typeface="Calibri"/>
              </a:rPr>
              <a:t>Private</a:t>
            </a:r>
            <a:r>
              <a:rPr lang="en-US" altLang="zh-CN" sz="1200" b="1" spc="-5" dirty="0">
                <a:solidFill>
                  <a:srgbClr val="6F2F9F"/>
                </a:solidFill>
                <a:latin typeface="Calibri"/>
                <a:cs typeface="Calibri"/>
              </a:rPr>
              <a:t> </a:t>
            </a:r>
            <a:r>
              <a:rPr lang="en-US" altLang="zh-CN" sz="1200" b="1" spc="-15" dirty="0">
                <a:solidFill>
                  <a:srgbClr val="6F2F9F"/>
                </a:solidFill>
                <a:latin typeface="Calibri"/>
                <a:ea typeface="Calibri"/>
              </a:rPr>
              <a:t>AWS</a:t>
            </a:r>
          </a:p>
          <a:p>
            <a:pPr>
              <a:lnSpc>
                <a:spcPts val="1539"/>
              </a:lnSpc>
            </a:pPr>
            <a:endParaRPr lang="en-US" dirty="0"/>
          </a:p>
          <a:p>
            <a:pPr marL="0">
              <a:lnSpc>
                <a:spcPct val="101666"/>
              </a:lnSpc>
            </a:pPr>
            <a:r>
              <a:rPr lang="en-US" altLang="zh-CN" sz="1800" dirty="0">
                <a:solidFill>
                  <a:srgbClr val="434747"/>
                </a:solidFill>
                <a:latin typeface="Calibri"/>
                <a:ea typeface="Calibri"/>
              </a:rPr>
              <a:t>Origin</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(S3</a:t>
            </a:r>
            <a:r>
              <a:rPr lang="en-US" altLang="zh-CN" sz="1800" spc="-64" dirty="0">
                <a:solidFill>
                  <a:srgbClr val="434747"/>
                </a:solidFill>
                <a:latin typeface="Calibri"/>
                <a:cs typeface="Calibri"/>
              </a:rPr>
              <a:t> </a:t>
            </a:r>
            <a:r>
              <a:rPr lang="en-US" altLang="zh-CN" sz="1800" dirty="0">
                <a:solidFill>
                  <a:srgbClr val="434747"/>
                </a:solidFill>
                <a:latin typeface="Calibri"/>
                <a:ea typeface="Calibri"/>
              </a:rPr>
              <a:t>bucket)</a:t>
            </a:r>
          </a:p>
        </p:txBody>
      </p:sp>
      <p:sp>
        <p:nvSpPr>
          <p:cNvPr id="4546" name="TextBox 4546"/>
          <p:cNvSpPr txBox="1"/>
          <p:nvPr/>
        </p:nvSpPr>
        <p:spPr>
          <a:xfrm>
            <a:off x="7912510" y="2406666"/>
            <a:ext cx="793939" cy="553212"/>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1666"/>
              </a:lnSpc>
            </a:pPr>
            <a:r>
              <a:rPr lang="en-US" altLang="zh-CN" sz="1800" spc="-5" dirty="0">
                <a:solidFill>
                  <a:srgbClr val="434747"/>
                </a:solidFill>
                <a:latin typeface="Calibri"/>
                <a:ea typeface="Calibri"/>
              </a:rPr>
              <a:t>M</a:t>
            </a:r>
            <a:r>
              <a:rPr lang="en-US" altLang="zh-CN" sz="1800" dirty="0">
                <a:solidFill>
                  <a:srgbClr val="434747"/>
                </a:solidFill>
                <a:latin typeface="Calibri"/>
                <a:ea typeface="Calibri"/>
              </a:rPr>
              <a:t>umbai</a:t>
            </a:r>
          </a:p>
        </p:txBody>
      </p:sp>
      <p:sp>
        <p:nvSpPr>
          <p:cNvPr id="4547" name="TextBox 4547"/>
          <p:cNvSpPr txBox="1"/>
          <p:nvPr/>
        </p:nvSpPr>
        <p:spPr>
          <a:xfrm>
            <a:off x="2207211" y="4140979"/>
            <a:ext cx="5107643" cy="294894"/>
          </a:xfrm>
          <a:prstGeom prst="rect">
            <a:avLst/>
          </a:prstGeom>
          <a:noFill/>
        </p:spPr>
        <p:txBody>
          <a:bodyPr wrap="square" lIns="0" tIns="0" rIns="0" bIns="0" rtlCol="0">
            <a:spAutoFit/>
          </a:bodyPr>
          <a:lstStyle/>
          <a:p>
            <a:pPr marL="0">
              <a:lnSpc>
                <a:spcPct val="107500"/>
              </a:lnSpc>
              <a:tabLst>
                <a:tab pos="4573210" algn="l"/>
              </a:tabLst>
            </a:pPr>
            <a:r>
              <a:rPr lang="en-US" altLang="zh-CN" sz="1200" dirty="0">
                <a:solidFill>
                  <a:srgbClr val="434747"/>
                </a:solidFill>
                <a:latin typeface="Calibri"/>
                <a:ea typeface="Calibri"/>
              </a:rPr>
              <a:t>Public</a:t>
            </a:r>
            <a:r>
              <a:rPr lang="en-US" altLang="zh-CN" sz="1200" spc="15" dirty="0">
                <a:solidFill>
                  <a:srgbClr val="434747"/>
                </a:solidFill>
                <a:latin typeface="Calibri"/>
                <a:cs typeface="Calibri"/>
              </a:rPr>
              <a:t> </a:t>
            </a:r>
            <a:r>
              <a:rPr lang="en-US" altLang="zh-CN" sz="1200" dirty="0">
                <a:solidFill>
                  <a:srgbClr val="434747"/>
                </a:solidFill>
                <a:latin typeface="Calibri"/>
                <a:ea typeface="Calibri"/>
              </a:rPr>
              <a:t>www	</a:t>
            </a:r>
            <a:r>
              <a:rPr lang="en-US" altLang="zh-CN" sz="1800" b="1" spc="-35" dirty="0">
                <a:solidFill>
                  <a:srgbClr val="434747"/>
                </a:solidFill>
                <a:latin typeface="Calibri"/>
                <a:ea typeface="Calibri"/>
              </a:rPr>
              <a:t>OAC</a:t>
            </a:r>
          </a:p>
        </p:txBody>
      </p:sp>
      <p:sp>
        <p:nvSpPr>
          <p:cNvPr id="4548" name="TextBox 4548"/>
          <p:cNvSpPr txBox="1"/>
          <p:nvPr/>
        </p:nvSpPr>
        <p:spPr>
          <a:xfrm>
            <a:off x="3489039" y="4578366"/>
            <a:ext cx="916068" cy="548640"/>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0000"/>
              </a:lnSpc>
            </a:pPr>
            <a:r>
              <a:rPr lang="en-US" altLang="zh-CN" sz="1800" spc="-5" dirty="0">
                <a:solidFill>
                  <a:srgbClr val="434747"/>
                </a:solidFill>
                <a:latin typeface="Calibri"/>
                <a:ea typeface="Calibri"/>
              </a:rPr>
              <a:t>São</a:t>
            </a:r>
            <a:r>
              <a:rPr lang="en-US" altLang="zh-CN" sz="1800" dirty="0">
                <a:solidFill>
                  <a:srgbClr val="434747"/>
                </a:solidFill>
                <a:latin typeface="Calibri"/>
                <a:cs typeface="Calibri"/>
              </a:rPr>
              <a:t> </a:t>
            </a:r>
            <a:r>
              <a:rPr lang="en-US" altLang="zh-CN" sz="1800" spc="-5" dirty="0">
                <a:solidFill>
                  <a:srgbClr val="434747"/>
                </a:solidFill>
                <a:latin typeface="Calibri"/>
                <a:ea typeface="Calibri"/>
              </a:rPr>
              <a:t>Paulo</a:t>
            </a:r>
          </a:p>
        </p:txBody>
      </p:sp>
      <p:sp>
        <p:nvSpPr>
          <p:cNvPr id="4549" name="TextBox 4549"/>
          <p:cNvSpPr txBox="1"/>
          <p:nvPr/>
        </p:nvSpPr>
        <p:spPr>
          <a:xfrm>
            <a:off x="7912510" y="4560078"/>
            <a:ext cx="1050808" cy="548640"/>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0000"/>
              </a:lnSpc>
            </a:pPr>
            <a:r>
              <a:rPr lang="en-US" altLang="zh-CN" sz="1800" spc="5" dirty="0">
                <a:solidFill>
                  <a:srgbClr val="434747"/>
                </a:solidFill>
                <a:latin typeface="Calibri"/>
                <a:ea typeface="Calibri"/>
              </a:rPr>
              <a:t>Me</a:t>
            </a:r>
            <a:r>
              <a:rPr lang="en-US" altLang="zh-CN" sz="1800" dirty="0">
                <a:solidFill>
                  <a:srgbClr val="434747"/>
                </a:solidFill>
                <a:latin typeface="Calibri"/>
                <a:ea typeface="Calibri"/>
              </a:rPr>
              <a:t>lbourne</a:t>
            </a:r>
          </a:p>
        </p:txBody>
      </p:sp>
      <p:sp>
        <p:nvSpPr>
          <p:cNvPr id="4550" name="TextBox 4550"/>
          <p:cNvSpPr txBox="1"/>
          <p:nvPr/>
        </p:nvSpPr>
        <p:spPr>
          <a:xfrm>
            <a:off x="5063028" y="5622306"/>
            <a:ext cx="2068197" cy="539495"/>
          </a:xfrm>
          <a:prstGeom prst="rect">
            <a:avLst/>
          </a:prstGeom>
          <a:noFill/>
        </p:spPr>
        <p:txBody>
          <a:bodyPr wrap="square" lIns="0" tIns="0" rIns="0" bIns="0" rtlCol="0">
            <a:spAutoFit/>
          </a:bodyPr>
          <a:lstStyle/>
          <a:p>
            <a:pPr marL="0" hangingPunct="0">
              <a:lnSpc>
                <a:spcPct val="97916"/>
              </a:lnSpc>
            </a:pPr>
            <a:r>
              <a:rPr lang="en-US" altLang="zh-CN" sz="1800" b="1" dirty="0">
                <a:solidFill>
                  <a:srgbClr val="434747"/>
                </a:solidFill>
                <a:latin typeface="Calibri"/>
                <a:ea typeface="Calibri"/>
              </a:rPr>
              <a:t>Origin</a:t>
            </a:r>
            <a:r>
              <a:rPr lang="en-US" altLang="zh-CN" sz="1800" b="1" spc="-69" dirty="0">
                <a:solidFill>
                  <a:srgbClr val="434747"/>
                </a:solidFill>
                <a:latin typeface="Calibri"/>
                <a:cs typeface="Calibri"/>
              </a:rPr>
              <a:t> </a:t>
            </a:r>
            <a:r>
              <a:rPr lang="en-US" altLang="zh-CN" sz="1800" b="1" dirty="0">
                <a:solidFill>
                  <a:srgbClr val="434747"/>
                </a:solidFill>
                <a:latin typeface="Calibri"/>
                <a:ea typeface="Calibri"/>
              </a:rPr>
              <a:t>Access</a:t>
            </a:r>
            <a:r>
              <a:rPr lang="en-US" altLang="zh-CN" sz="1800" b="1" spc="-80" dirty="0">
                <a:solidFill>
                  <a:srgbClr val="434747"/>
                </a:solidFill>
                <a:latin typeface="Calibri"/>
                <a:cs typeface="Calibri"/>
              </a:rPr>
              <a:t> </a:t>
            </a:r>
            <a:r>
              <a:rPr lang="en-US" altLang="zh-CN" sz="1800" b="1" dirty="0">
                <a:solidFill>
                  <a:srgbClr val="434747"/>
                </a:solidFill>
                <a:latin typeface="Calibri"/>
                <a:ea typeface="Calibri"/>
              </a:rPr>
              <a:t>Control</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S3</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bucket</a:t>
            </a:r>
            <a:r>
              <a:rPr lang="en-US" altLang="zh-CN" sz="1800" b="1" spc="-94" dirty="0">
                <a:solidFill>
                  <a:srgbClr val="434747"/>
                </a:solidFill>
                <a:latin typeface="Calibri"/>
                <a:cs typeface="Calibri"/>
              </a:rPr>
              <a:t> </a:t>
            </a:r>
            <a:r>
              <a:rPr lang="en-US" altLang="zh-CN" sz="1800" b="1" dirty="0">
                <a:solidFill>
                  <a:srgbClr val="434747"/>
                </a:solidFill>
                <a:latin typeface="Calibri"/>
                <a:ea typeface="Calibri"/>
              </a:rPr>
              <a:t>policy</a:t>
            </a:r>
          </a:p>
        </p:txBody>
      </p:sp>
      <p:sp>
        <p:nvSpPr>
          <p:cNvPr id="4551" name="TextBox 4551"/>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52" name="TextBox 4552"/>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8" name="Freeform 457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79" name="Freeform 457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0" name="Freeform 458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82" name="Picture 4582"/>
          <p:cNvPicPr>
            <a:picLocks noChangeAspect="1"/>
          </p:cNvPicPr>
          <p:nvPr/>
        </p:nvPicPr>
        <p:blipFill>
          <a:blip r:embed="rId2"/>
          <a:stretch>
            <a:fillRect/>
          </a:stretch>
        </p:blipFill>
        <p:spPr>
          <a:xfrm>
            <a:off x="1402080" y="2446020"/>
            <a:ext cx="8877300" cy="2979420"/>
          </a:xfrm>
          <a:prstGeom prst="rect">
            <a:avLst/>
          </a:prstGeom>
        </p:spPr>
      </p:pic>
      <p:sp>
        <p:nvSpPr>
          <p:cNvPr id="2" name="Freeform 4582"/>
          <p:cNvSpPr/>
          <p:nvPr/>
        </p:nvSpPr>
        <p:spPr>
          <a:xfrm>
            <a:off x="2906712" y="5599112"/>
            <a:ext cx="6834187" cy="52387"/>
          </a:xfrm>
          <a:custGeom>
            <a:avLst/>
            <a:gdLst>
              <a:gd name="connsiteX0" fmla="*/ 1740 w 6834187"/>
              <a:gd name="connsiteY0" fmla="*/ 26299 h 52387"/>
              <a:gd name="connsiteX1" fmla="*/ 6826863 w 6834187"/>
              <a:gd name="connsiteY1" fmla="*/ 26299 h 52387"/>
            </a:gdLst>
            <a:ahLst/>
            <a:cxnLst>
              <a:cxn ang="0">
                <a:pos x="connsiteX0" y="connsiteY0"/>
              </a:cxn>
              <a:cxn ang="0">
                <a:pos x="connsiteX1" y="connsiteY1"/>
              </a:cxn>
            </a:cxnLst>
            <a:rect l="l" t="t" r="r" b="b"/>
            <a:pathLst>
              <a:path w="6834187" h="52387">
                <a:moveTo>
                  <a:pt x="1740" y="26299"/>
                </a:moveTo>
                <a:lnTo>
                  <a:pt x="6826863" y="26299"/>
                </a:lnTo>
              </a:path>
            </a:pathLst>
          </a:custGeom>
          <a:ln w="28575">
            <a:solidFill>
              <a:srgbClr val="4F90CF">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3" name="Freeform 4583"/>
          <p:cNvSpPr/>
          <p:nvPr/>
        </p:nvSpPr>
        <p:spPr>
          <a:xfrm>
            <a:off x="9701212" y="5561012"/>
            <a:ext cx="103187" cy="103187"/>
          </a:xfrm>
          <a:custGeom>
            <a:avLst/>
            <a:gdLst>
              <a:gd name="connsiteX0" fmla="*/ 18074 w 103187"/>
              <a:gd name="connsiteY0" fmla="*/ 21537 h 103187"/>
              <a:gd name="connsiteX1" fmla="*/ 103799 w 103187"/>
              <a:gd name="connsiteY1" fmla="*/ 64399 h 103187"/>
              <a:gd name="connsiteX2" fmla="*/ 18074 w 103187"/>
              <a:gd name="connsiteY2" fmla="*/ 107262 h 103187"/>
              <a:gd name="connsiteX3" fmla="*/ 18074 w 103187"/>
              <a:gd name="connsiteY3" fmla="*/ 21537 h 103187"/>
            </a:gdLst>
            <a:ahLst/>
            <a:cxnLst>
              <a:cxn ang="0">
                <a:pos x="connsiteX0" y="connsiteY0"/>
              </a:cxn>
              <a:cxn ang="0">
                <a:pos x="connsiteX1" y="connsiteY1"/>
              </a:cxn>
              <a:cxn ang="0">
                <a:pos x="connsiteX2" y="connsiteY2"/>
              </a:cxn>
              <a:cxn ang="0">
                <a:pos x="connsiteX3" y="connsiteY3"/>
              </a:cxn>
            </a:cxnLst>
            <a:rect l="l" t="t" r="r" b="b"/>
            <a:pathLst>
              <a:path w="103187" h="103187">
                <a:moveTo>
                  <a:pt x="18074" y="21537"/>
                </a:moveTo>
                <a:lnTo>
                  <a:pt x="103799" y="64399"/>
                </a:lnTo>
                <a:lnTo>
                  <a:pt x="18074" y="107262"/>
                </a:lnTo>
                <a:lnTo>
                  <a:pt x="18074" y="2153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4" name="TextBox 4584"/>
          <p:cNvSpPr txBox="1"/>
          <p:nvPr/>
        </p:nvSpPr>
        <p:spPr>
          <a:xfrm>
            <a:off x="929639" y="419192"/>
            <a:ext cx="7431237" cy="5524678"/>
          </a:xfrm>
          <a:prstGeom prst="rect">
            <a:avLst/>
          </a:prstGeom>
          <a:noFill/>
        </p:spPr>
        <p:txBody>
          <a:bodyPr wrap="square" lIns="0" tIns="0" rIns="0" bIns="0" rtlCol="0">
            <a:spAutoFit/>
          </a:bodyPr>
          <a:lstStyle/>
          <a:p>
            <a:pPr marL="0">
              <a:lnSpc>
                <a:spcPct val="100000"/>
              </a:lnSpc>
            </a:pPr>
            <a:r>
              <a:rPr lang="en-US" altLang="zh-CN" sz="4400" spc="-89" dirty="0">
                <a:solidFill>
                  <a:srgbClr val="434747"/>
                </a:solidFill>
                <a:latin typeface="Times New Roman"/>
                <a:ea typeface="Times New Roman"/>
              </a:rPr>
              <a:t>CloudFront</a:t>
            </a:r>
            <a:r>
              <a:rPr lang="en-US" altLang="zh-CN" sz="4400" spc="-55" dirty="0">
                <a:solidFill>
                  <a:srgbClr val="434747"/>
                </a:solidFill>
                <a:latin typeface="Times New Roman"/>
                <a:cs typeface="Times New Roman"/>
              </a:rPr>
              <a:t> </a:t>
            </a:r>
            <a:r>
              <a:rPr lang="en-US" altLang="zh-CN" sz="4400" spc="-90" dirty="0">
                <a:solidFill>
                  <a:srgbClr val="434747"/>
                </a:solidFill>
                <a:latin typeface="Times New Roman"/>
                <a:ea typeface="Times New Roman"/>
              </a:rPr>
              <a:t>-</a:t>
            </a:r>
            <a:r>
              <a:rPr lang="en-US" altLang="zh-CN" sz="4400" spc="-60" dirty="0">
                <a:solidFill>
                  <a:srgbClr val="434747"/>
                </a:solidFill>
                <a:latin typeface="Times New Roman"/>
                <a:cs typeface="Times New Roman"/>
              </a:rPr>
              <a:t> </a:t>
            </a:r>
            <a:r>
              <a:rPr lang="en-US" altLang="zh-CN" sz="4400" spc="-80" dirty="0">
                <a:solidFill>
                  <a:srgbClr val="434747"/>
                </a:solidFill>
                <a:latin typeface="Times New Roman"/>
                <a:ea typeface="Times New Roman"/>
              </a:rPr>
              <a:t>Pricing</a:t>
            </a:r>
          </a:p>
          <a:p>
            <a:pPr>
              <a:lnSpc>
                <a:spcPts val="1000"/>
              </a:lnSpc>
            </a:pPr>
            <a:endParaRPr lang="en-US" dirty="0"/>
          </a:p>
          <a:p>
            <a:pPr>
              <a:lnSpc>
                <a:spcPts val="1845"/>
              </a:lnSpc>
            </a:pPr>
            <a:endParaRPr lang="en-US" dirty="0"/>
          </a:p>
          <a:p>
            <a:pPr marL="0">
              <a:lnSpc>
                <a:spcPct val="100000"/>
              </a:lnSpc>
            </a:pPr>
            <a:r>
              <a:rPr lang="en-US" altLang="zh-CN" sz="2800" dirty="0">
                <a:solidFill>
                  <a:srgbClr val="434747"/>
                </a:solidFill>
                <a:latin typeface="Arial"/>
                <a:ea typeface="Arial"/>
              </a:rPr>
              <a:t>•</a:t>
            </a:r>
            <a:r>
              <a:rPr lang="en-US" altLang="zh-CN" sz="2800" spc="-129" dirty="0">
                <a:solidFill>
                  <a:srgbClr val="434747"/>
                </a:solidFill>
                <a:latin typeface="Arial"/>
                <a:cs typeface="Arial"/>
              </a:rPr>
              <a:t> </a:t>
            </a:r>
            <a:r>
              <a:rPr lang="en-US" altLang="zh-CN" sz="2800" dirty="0">
                <a:solidFill>
                  <a:srgbClr val="434747"/>
                </a:solidFill>
                <a:latin typeface="Times New Roman"/>
                <a:ea typeface="Times New Roman"/>
              </a:rPr>
              <a:t>CloudFront</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locations</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are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all</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around</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the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world</a:t>
            </a:r>
          </a:p>
          <a:p>
            <a:pPr>
              <a:lnSpc>
                <a:spcPts val="644"/>
              </a:lnSpc>
            </a:pPr>
            <a:endParaRPr lang="en-US" dirty="0"/>
          </a:p>
          <a:p>
            <a:pPr marL="0">
              <a:lnSpc>
                <a:spcPct val="100000"/>
              </a:lnSpc>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dirty="0">
                <a:solidFill>
                  <a:srgbClr val="434747"/>
                </a:solidFill>
                <a:latin typeface="Times New Roman"/>
                <a:ea typeface="Times New Roman"/>
              </a:rPr>
              <a:t>The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cost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data</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out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per</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location</a:t>
            </a:r>
            <a:r>
              <a:rPr lang="en-US" altLang="zh-CN" sz="2800" spc="-40" dirty="0">
                <a:solidFill>
                  <a:srgbClr val="434747"/>
                </a:solidFill>
                <a:latin typeface="Times New Roman"/>
                <a:cs typeface="Times New Roman"/>
              </a:rPr>
              <a:t> </a:t>
            </a:r>
            <a:r>
              <a:rPr lang="en-US" altLang="zh-CN" sz="2800" dirty="0">
                <a:solidFill>
                  <a:srgbClr val="434747"/>
                </a:solidFill>
                <a:latin typeface="Times New Roman"/>
                <a:ea typeface="Times New Roman"/>
              </a:rPr>
              <a:t>varies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810"/>
              </a:lnSpc>
            </a:pPr>
            <a:endParaRPr lang="en-US" dirty="0"/>
          </a:p>
          <a:p>
            <a:pPr marL="0" indent="1927034">
              <a:lnSpc>
                <a:spcPct val="101666"/>
              </a:lnSpc>
            </a:pPr>
            <a:r>
              <a:rPr lang="en-US" altLang="zh-CN" sz="1800" b="1" spc="-15" dirty="0">
                <a:solidFill>
                  <a:srgbClr val="4F90CF"/>
                </a:solidFill>
                <a:latin typeface="Calibri"/>
                <a:ea typeface="Calibri"/>
              </a:rPr>
              <a:t>low</a:t>
            </a:r>
            <a:r>
              <a:rPr lang="en-US" altLang="zh-CN" sz="1800" b="1" spc="-5" dirty="0">
                <a:solidFill>
                  <a:srgbClr val="4F90CF"/>
                </a:solidFill>
                <a:latin typeface="Calibri"/>
                <a:ea typeface="Calibri"/>
              </a:rPr>
              <a:t>er</a:t>
            </a:r>
          </a:p>
        </p:txBody>
      </p:sp>
      <p:sp>
        <p:nvSpPr>
          <p:cNvPr id="4585" name="TextBox 4585"/>
          <p:cNvSpPr txBox="1"/>
          <p:nvPr/>
        </p:nvSpPr>
        <p:spPr>
          <a:xfrm>
            <a:off x="9400692" y="5664979"/>
            <a:ext cx="615968" cy="278892"/>
          </a:xfrm>
          <a:prstGeom prst="rect">
            <a:avLst/>
          </a:prstGeom>
          <a:noFill/>
        </p:spPr>
        <p:txBody>
          <a:bodyPr wrap="square" lIns="0" tIns="0" rIns="0" bIns="0" rtlCol="0">
            <a:spAutoFit/>
          </a:bodyPr>
          <a:lstStyle/>
          <a:p>
            <a:pPr marL="0">
              <a:lnSpc>
                <a:spcPct val="101666"/>
              </a:lnSpc>
            </a:pPr>
            <a:r>
              <a:rPr lang="en-US" altLang="zh-CN" sz="1800" b="1" spc="-10" dirty="0">
                <a:solidFill>
                  <a:srgbClr val="4F90CF"/>
                </a:solidFill>
                <a:latin typeface="Calibri"/>
                <a:ea typeface="Calibri"/>
              </a:rPr>
              <a:t>h</a:t>
            </a:r>
            <a:r>
              <a:rPr lang="en-US" altLang="zh-CN" sz="1800" b="1" spc="-5" dirty="0">
                <a:solidFill>
                  <a:srgbClr val="4F90CF"/>
                </a:solidFill>
                <a:latin typeface="Calibri"/>
                <a:ea typeface="Calibri"/>
              </a:rPr>
              <a:t>igher</a:t>
            </a:r>
          </a:p>
        </p:txBody>
      </p:sp>
      <p:sp>
        <p:nvSpPr>
          <p:cNvPr id="4586" name="TextBox 4586"/>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87" name="TextBox 4587"/>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8" name="Freeform 458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9" name="Freeform 458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90" name="Freeform 459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92" name="Picture 4592"/>
          <p:cNvPicPr>
            <a:picLocks noChangeAspect="1"/>
          </p:cNvPicPr>
          <p:nvPr/>
        </p:nvPicPr>
        <p:blipFill>
          <a:blip r:embed="rId2"/>
          <a:stretch>
            <a:fillRect/>
          </a:stretch>
        </p:blipFill>
        <p:spPr>
          <a:xfrm>
            <a:off x="906780" y="3627120"/>
            <a:ext cx="10462260" cy="2385060"/>
          </a:xfrm>
          <a:prstGeom prst="rect">
            <a:avLst/>
          </a:prstGeom>
        </p:spPr>
      </p:pic>
      <p:sp>
        <p:nvSpPr>
          <p:cNvPr id="2" name="TextBox 4592"/>
          <p:cNvSpPr txBox="1"/>
          <p:nvPr/>
        </p:nvSpPr>
        <p:spPr>
          <a:xfrm>
            <a:off x="254592" y="419192"/>
            <a:ext cx="10075160" cy="6247979"/>
          </a:xfrm>
          <a:prstGeom prst="rect">
            <a:avLst/>
          </a:prstGeom>
          <a:noFill/>
        </p:spPr>
        <p:txBody>
          <a:bodyPr wrap="square" lIns="0" tIns="0" rIns="0" bIns="0" rtlCol="0">
            <a:spAutoFit/>
          </a:bodyPr>
          <a:lstStyle/>
          <a:p>
            <a:pPr marL="0" indent="675046">
              <a:lnSpc>
                <a:spcPct val="100000"/>
              </a:lnSpc>
            </a:pPr>
            <a:r>
              <a:rPr lang="en-US" altLang="zh-CN" sz="4400" spc="-55" dirty="0">
                <a:solidFill>
                  <a:srgbClr val="434747"/>
                </a:solidFill>
                <a:latin typeface="Times New Roman"/>
                <a:ea typeface="Times New Roman"/>
              </a:rPr>
              <a:t>CloudFront</a:t>
            </a:r>
            <a:r>
              <a:rPr lang="en-US" altLang="zh-CN" sz="4400" spc="-30" dirty="0">
                <a:solidFill>
                  <a:srgbClr val="434747"/>
                </a:solidFill>
                <a:latin typeface="Times New Roman"/>
                <a:cs typeface="Times New Roman"/>
              </a:rPr>
              <a:t> </a:t>
            </a:r>
            <a:r>
              <a:rPr lang="en-US" altLang="zh-CN" sz="4400" spc="-34" dirty="0">
                <a:solidFill>
                  <a:srgbClr val="434747"/>
                </a:solidFill>
                <a:latin typeface="Times New Roman"/>
                <a:ea typeface="Times New Roman"/>
              </a:rPr>
              <a:t>–</a:t>
            </a:r>
            <a:r>
              <a:rPr lang="en-US" altLang="zh-CN" sz="4400" spc="-30" dirty="0">
                <a:solidFill>
                  <a:srgbClr val="434747"/>
                </a:solidFill>
                <a:latin typeface="Times New Roman"/>
                <a:cs typeface="Times New Roman"/>
              </a:rPr>
              <a:t> </a:t>
            </a:r>
            <a:r>
              <a:rPr lang="en-US" altLang="zh-CN" sz="4400" spc="-44" dirty="0">
                <a:solidFill>
                  <a:srgbClr val="434747"/>
                </a:solidFill>
                <a:latin typeface="Times New Roman"/>
                <a:ea typeface="Times New Roman"/>
              </a:rPr>
              <a:t>Price</a:t>
            </a:r>
            <a:r>
              <a:rPr lang="en-US" altLang="zh-CN" sz="4400" spc="-35" dirty="0">
                <a:solidFill>
                  <a:srgbClr val="434747"/>
                </a:solidFill>
                <a:latin typeface="Times New Roman"/>
                <a:cs typeface="Times New Roman"/>
              </a:rPr>
              <a:t> </a:t>
            </a:r>
            <a:r>
              <a:rPr lang="en-US" altLang="zh-CN" sz="4400" spc="-50" dirty="0">
                <a:solidFill>
                  <a:srgbClr val="434747"/>
                </a:solidFill>
                <a:latin typeface="Times New Roman"/>
                <a:ea typeface="Times New Roman"/>
              </a:rPr>
              <a:t>Classes</a:t>
            </a:r>
          </a:p>
          <a:p>
            <a:pPr>
              <a:lnSpc>
                <a:spcPts val="1000"/>
              </a:lnSpc>
            </a:pPr>
            <a:endParaRPr lang="en-US" dirty="0"/>
          </a:p>
          <a:p>
            <a:pPr>
              <a:lnSpc>
                <a:spcPts val="1845"/>
              </a:lnSpc>
            </a:pPr>
            <a:endParaRPr lang="en-US" dirty="0"/>
          </a:p>
          <a:p>
            <a:pPr marL="0" indent="675046">
              <a:lnSpc>
                <a:spcPct val="100000"/>
              </a:lnSpc>
            </a:pPr>
            <a:r>
              <a:rPr lang="en-US" altLang="zh-CN" sz="2800" dirty="0">
                <a:solidFill>
                  <a:srgbClr val="434747"/>
                </a:solidFill>
                <a:latin typeface="Arial"/>
                <a:ea typeface="Arial"/>
              </a:rPr>
              <a:t>•</a:t>
            </a:r>
            <a:r>
              <a:rPr lang="en-US" altLang="zh-CN" sz="2800" spc="-129" dirty="0">
                <a:solidFill>
                  <a:srgbClr val="434747"/>
                </a:solidFill>
                <a:latin typeface="Arial"/>
                <a:cs typeface="Arial"/>
              </a:rPr>
              <a:t> </a:t>
            </a:r>
            <a:r>
              <a:rPr lang="en-US" altLang="zh-CN" sz="2800" dirty="0">
                <a:solidFill>
                  <a:srgbClr val="434747"/>
                </a:solidFill>
                <a:latin typeface="Times New Roman"/>
                <a:ea typeface="Times New Roman"/>
              </a:rPr>
              <a:t>You</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reduce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the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number</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locations</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for</a:t>
            </a:r>
            <a:r>
              <a:rPr lang="en-US" altLang="zh-CN" sz="2800" spc="-120" dirty="0">
                <a:solidFill>
                  <a:srgbClr val="434747"/>
                </a:solidFill>
                <a:latin typeface="Times New Roman"/>
                <a:cs typeface="Times New Roman"/>
              </a:rPr>
              <a:t> </a:t>
            </a:r>
            <a:r>
              <a:rPr lang="en-US" altLang="zh-CN" sz="2750" b="1" dirty="0">
                <a:solidFill>
                  <a:srgbClr val="434747"/>
                </a:solidFill>
                <a:latin typeface="Times New Roman"/>
                <a:ea typeface="Times New Roman"/>
              </a:rPr>
              <a:t>cost</a:t>
            </a:r>
            <a:r>
              <a:rPr lang="en-US" altLang="zh-CN" sz="2750" b="1" spc="-125" dirty="0">
                <a:solidFill>
                  <a:srgbClr val="434747"/>
                </a:solidFill>
                <a:latin typeface="Times New Roman"/>
                <a:cs typeface="Times New Roman"/>
              </a:rPr>
              <a:t> </a:t>
            </a:r>
            <a:r>
              <a:rPr lang="en-US" altLang="zh-CN" sz="2750" b="1" dirty="0">
                <a:solidFill>
                  <a:srgbClr val="434747"/>
                </a:solidFill>
                <a:latin typeface="Times New Roman"/>
                <a:ea typeface="Times New Roman"/>
              </a:rPr>
              <a:t>reduction</a:t>
            </a:r>
          </a:p>
          <a:p>
            <a:pPr>
              <a:lnSpc>
                <a:spcPts val="644"/>
              </a:lnSpc>
            </a:pPr>
            <a:endParaRPr lang="en-US" dirty="0"/>
          </a:p>
          <a:p>
            <a:pPr marL="0" indent="675046">
              <a:lnSpc>
                <a:spcPct val="100000"/>
              </a:lnSpc>
            </a:pPr>
            <a:r>
              <a:rPr lang="en-US" altLang="zh-CN" sz="2800" spc="-30" dirty="0">
                <a:solidFill>
                  <a:srgbClr val="434747"/>
                </a:solidFill>
                <a:latin typeface="Arial"/>
                <a:ea typeface="Arial"/>
              </a:rPr>
              <a:t>•</a:t>
            </a:r>
            <a:r>
              <a:rPr lang="en-US" altLang="zh-CN" sz="2800" spc="-20" dirty="0">
                <a:solidFill>
                  <a:srgbClr val="434747"/>
                </a:solidFill>
                <a:latin typeface="Arial"/>
                <a:cs typeface="Arial"/>
              </a:rPr>
              <a:t> </a:t>
            </a:r>
            <a:r>
              <a:rPr lang="en-US" altLang="zh-CN" sz="2800" spc="-45" dirty="0">
                <a:solidFill>
                  <a:srgbClr val="434747"/>
                </a:solidFill>
                <a:latin typeface="Times New Roman"/>
                <a:ea typeface="Times New Roman"/>
              </a:rPr>
              <a:t>Three</a:t>
            </a:r>
            <a:r>
              <a:rPr lang="en-US" altLang="zh-CN" sz="2800" spc="-20" dirty="0">
                <a:solidFill>
                  <a:srgbClr val="434747"/>
                </a:solidFill>
                <a:latin typeface="Times New Roman"/>
                <a:cs typeface="Times New Roman"/>
              </a:rPr>
              <a:t> </a:t>
            </a:r>
            <a:r>
              <a:rPr lang="en-US" altLang="zh-CN" sz="2800" spc="-35" dirty="0">
                <a:solidFill>
                  <a:srgbClr val="434747"/>
                </a:solidFill>
                <a:latin typeface="Times New Roman"/>
                <a:ea typeface="Times New Roman"/>
              </a:rPr>
              <a:t>price</a:t>
            </a:r>
            <a:r>
              <a:rPr lang="en-US" altLang="zh-CN" sz="2800" spc="-30" dirty="0">
                <a:solidFill>
                  <a:srgbClr val="434747"/>
                </a:solidFill>
                <a:latin typeface="Times New Roman"/>
                <a:cs typeface="Times New Roman"/>
              </a:rPr>
              <a:t> </a:t>
            </a:r>
            <a:r>
              <a:rPr lang="en-US" altLang="zh-CN" sz="2800" spc="-35" dirty="0">
                <a:solidFill>
                  <a:srgbClr val="434747"/>
                </a:solidFill>
                <a:latin typeface="Times New Roman"/>
                <a:ea typeface="Times New Roman"/>
              </a:rPr>
              <a:t>classes:</a:t>
            </a:r>
          </a:p>
          <a:p>
            <a:pPr marL="0" indent="1132246">
              <a:lnSpc>
                <a:spcPct val="100000"/>
              </a:lnSpc>
              <a:spcBef>
                <a:spcPts val="209"/>
              </a:spcBef>
            </a:pPr>
            <a:r>
              <a:rPr lang="en-US" altLang="zh-CN" sz="2400" spc="-40" dirty="0">
                <a:solidFill>
                  <a:srgbClr val="434747"/>
                </a:solidFill>
                <a:latin typeface="Times New Roman"/>
                <a:ea typeface="Times New Roman"/>
              </a:rPr>
              <a:t>1.</a:t>
            </a:r>
            <a:r>
              <a:rPr lang="en-US" altLang="zh-CN" sz="2400" spc="-20" dirty="0">
                <a:solidFill>
                  <a:srgbClr val="434747"/>
                </a:solidFill>
                <a:latin typeface="Times New Roman"/>
                <a:cs typeface="Times New Roman"/>
              </a:rPr>
              <a:t>   </a:t>
            </a:r>
            <a:r>
              <a:rPr lang="en-US" altLang="zh-CN" sz="2400" spc="-45" dirty="0">
                <a:solidFill>
                  <a:srgbClr val="434747"/>
                </a:solidFill>
                <a:latin typeface="Times New Roman"/>
                <a:ea typeface="Times New Roman"/>
              </a:rPr>
              <a:t>Price</a:t>
            </a:r>
            <a:r>
              <a:rPr lang="en-US" altLang="zh-CN" sz="2400" spc="-34" dirty="0">
                <a:solidFill>
                  <a:srgbClr val="434747"/>
                </a:solidFill>
                <a:latin typeface="Times New Roman"/>
                <a:cs typeface="Times New Roman"/>
              </a:rPr>
              <a:t> </a:t>
            </a:r>
            <a:r>
              <a:rPr lang="en-US" altLang="zh-CN" sz="2400" spc="-45" dirty="0">
                <a:solidFill>
                  <a:srgbClr val="434747"/>
                </a:solidFill>
                <a:latin typeface="Times New Roman"/>
                <a:ea typeface="Times New Roman"/>
              </a:rPr>
              <a:t>Class</a:t>
            </a:r>
            <a:r>
              <a:rPr lang="en-US" altLang="zh-CN" sz="2400" spc="-25" dirty="0">
                <a:solidFill>
                  <a:srgbClr val="434747"/>
                </a:solidFill>
                <a:latin typeface="Times New Roman"/>
                <a:cs typeface="Times New Roman"/>
              </a:rPr>
              <a:t> </a:t>
            </a:r>
            <a:r>
              <a:rPr lang="en-US" altLang="zh-CN" sz="2400" spc="-40" dirty="0">
                <a:solidFill>
                  <a:srgbClr val="434747"/>
                </a:solidFill>
                <a:latin typeface="Times New Roman"/>
                <a:ea typeface="Times New Roman"/>
              </a:rPr>
              <a:t>All:</a:t>
            </a:r>
            <a:r>
              <a:rPr lang="en-US" altLang="zh-CN" sz="2400" spc="-25" dirty="0">
                <a:solidFill>
                  <a:srgbClr val="434747"/>
                </a:solidFill>
                <a:latin typeface="Times New Roman"/>
                <a:cs typeface="Times New Roman"/>
              </a:rPr>
              <a:t> </a:t>
            </a:r>
            <a:r>
              <a:rPr lang="en-US" altLang="zh-CN" sz="2400" spc="-35" dirty="0">
                <a:solidFill>
                  <a:srgbClr val="434747"/>
                </a:solidFill>
                <a:latin typeface="Times New Roman"/>
                <a:ea typeface="Times New Roman"/>
              </a:rPr>
              <a:t>all</a:t>
            </a:r>
            <a:r>
              <a:rPr lang="en-US" altLang="zh-CN" sz="2400" spc="-25" dirty="0">
                <a:solidFill>
                  <a:srgbClr val="434747"/>
                </a:solidFill>
                <a:latin typeface="Times New Roman"/>
                <a:cs typeface="Times New Roman"/>
              </a:rPr>
              <a:t> </a:t>
            </a:r>
            <a:r>
              <a:rPr lang="en-US" altLang="zh-CN" sz="2400" spc="-45" dirty="0">
                <a:solidFill>
                  <a:srgbClr val="434747"/>
                </a:solidFill>
                <a:latin typeface="Times New Roman"/>
                <a:ea typeface="Times New Roman"/>
              </a:rPr>
              <a:t>regions</a:t>
            </a:r>
            <a:r>
              <a:rPr lang="en-US" altLang="zh-CN" sz="2400" spc="-25" dirty="0">
                <a:solidFill>
                  <a:srgbClr val="434747"/>
                </a:solidFill>
                <a:latin typeface="Times New Roman"/>
                <a:cs typeface="Times New Roman"/>
              </a:rPr>
              <a:t> </a:t>
            </a:r>
            <a:r>
              <a:rPr lang="en-US" altLang="zh-CN" sz="2400" spc="-40" dirty="0">
                <a:solidFill>
                  <a:srgbClr val="434747"/>
                </a:solidFill>
                <a:latin typeface="Times New Roman"/>
                <a:ea typeface="Times New Roman"/>
              </a:rPr>
              <a:t>–</a:t>
            </a:r>
            <a:r>
              <a:rPr lang="en-US" altLang="zh-CN" sz="2400" spc="-25" dirty="0">
                <a:solidFill>
                  <a:srgbClr val="434747"/>
                </a:solidFill>
                <a:latin typeface="Times New Roman"/>
                <a:cs typeface="Times New Roman"/>
              </a:rPr>
              <a:t> </a:t>
            </a:r>
            <a:r>
              <a:rPr lang="en-US" altLang="zh-CN" sz="2400" spc="-40" dirty="0">
                <a:solidFill>
                  <a:srgbClr val="434747"/>
                </a:solidFill>
                <a:latin typeface="Times New Roman"/>
                <a:ea typeface="Times New Roman"/>
              </a:rPr>
              <a:t>best</a:t>
            </a:r>
            <a:r>
              <a:rPr lang="en-US" altLang="zh-CN" sz="2400" spc="-30" dirty="0">
                <a:solidFill>
                  <a:srgbClr val="434747"/>
                </a:solidFill>
                <a:latin typeface="Times New Roman"/>
                <a:cs typeface="Times New Roman"/>
              </a:rPr>
              <a:t> </a:t>
            </a:r>
            <a:r>
              <a:rPr lang="en-US" altLang="zh-CN" sz="2400" spc="-50" dirty="0">
                <a:solidFill>
                  <a:srgbClr val="434747"/>
                </a:solidFill>
                <a:latin typeface="Times New Roman"/>
                <a:ea typeface="Times New Roman"/>
              </a:rPr>
              <a:t>performance</a:t>
            </a:r>
          </a:p>
          <a:p>
            <a:pPr marL="0" indent="1132246">
              <a:lnSpc>
                <a:spcPct val="100000"/>
              </a:lnSpc>
              <a:spcBef>
                <a:spcPts val="234"/>
              </a:spcBef>
            </a:pPr>
            <a:r>
              <a:rPr lang="en-US" altLang="zh-CN" sz="2400" dirty="0">
                <a:solidFill>
                  <a:srgbClr val="434747"/>
                </a:solidFill>
                <a:latin typeface="Times New Roman"/>
                <a:ea typeface="Times New Roman"/>
              </a:rPr>
              <a:t>2.</a:t>
            </a:r>
            <a:r>
              <a:rPr lang="en-US" altLang="zh-CN" sz="2400" spc="-129" dirty="0">
                <a:solidFill>
                  <a:srgbClr val="434747"/>
                </a:solidFill>
                <a:latin typeface="Times New Roman"/>
                <a:cs typeface="Times New Roman"/>
              </a:rPr>
              <a:t>   </a:t>
            </a:r>
            <a:r>
              <a:rPr lang="en-US" altLang="zh-CN" sz="2400" dirty="0">
                <a:solidFill>
                  <a:srgbClr val="434747"/>
                </a:solidFill>
                <a:latin typeface="Times New Roman"/>
                <a:ea typeface="Times New Roman"/>
              </a:rPr>
              <a:t>Price</a:t>
            </a:r>
            <a:r>
              <a:rPr lang="en-US" altLang="zh-CN" sz="2400" spc="-145" dirty="0">
                <a:solidFill>
                  <a:srgbClr val="434747"/>
                </a:solidFill>
                <a:latin typeface="Times New Roman"/>
                <a:cs typeface="Times New Roman"/>
              </a:rPr>
              <a:t> </a:t>
            </a:r>
            <a:r>
              <a:rPr lang="en-US" altLang="zh-CN" sz="2400" dirty="0">
                <a:solidFill>
                  <a:srgbClr val="434747"/>
                </a:solidFill>
                <a:latin typeface="Times New Roman"/>
                <a:ea typeface="Times New Roman"/>
              </a:rPr>
              <a:t>Class</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200:</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most</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regions,</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but</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excludes</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most</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expensive</a:t>
            </a:r>
            <a:r>
              <a:rPr lang="en-US" altLang="zh-CN" sz="2400" spc="-134" dirty="0">
                <a:solidFill>
                  <a:srgbClr val="434747"/>
                </a:solidFill>
                <a:latin typeface="Times New Roman"/>
                <a:cs typeface="Times New Roman"/>
              </a:rPr>
              <a:t> </a:t>
            </a:r>
            <a:r>
              <a:rPr lang="en-US" altLang="zh-CN" sz="2400" dirty="0">
                <a:solidFill>
                  <a:srgbClr val="434747"/>
                </a:solidFill>
                <a:latin typeface="Times New Roman"/>
                <a:ea typeface="Times New Roman"/>
              </a:rPr>
              <a:t>regions</a:t>
            </a:r>
          </a:p>
          <a:p>
            <a:pPr marL="0" indent="1132246">
              <a:lnSpc>
                <a:spcPct val="100000"/>
              </a:lnSpc>
              <a:spcBef>
                <a:spcPts val="215"/>
              </a:spcBef>
            </a:pPr>
            <a:r>
              <a:rPr lang="en-US" altLang="zh-CN" sz="2400" dirty="0">
                <a:solidFill>
                  <a:srgbClr val="434747"/>
                </a:solidFill>
                <a:latin typeface="Times New Roman"/>
                <a:ea typeface="Times New Roman"/>
              </a:rPr>
              <a:t>3.</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Price</a:t>
            </a:r>
            <a:r>
              <a:rPr lang="en-US" altLang="zh-CN" sz="2400" spc="-175" dirty="0">
                <a:solidFill>
                  <a:srgbClr val="434747"/>
                </a:solidFill>
                <a:latin typeface="Times New Roman"/>
                <a:cs typeface="Times New Roman"/>
              </a:rPr>
              <a:t> </a:t>
            </a:r>
            <a:r>
              <a:rPr lang="en-US" altLang="zh-CN" sz="2400" dirty="0">
                <a:solidFill>
                  <a:srgbClr val="434747"/>
                </a:solidFill>
                <a:latin typeface="Times New Roman"/>
                <a:ea typeface="Times New Roman"/>
              </a:rPr>
              <a:t>Class</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100:</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only</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spc="-175" dirty="0">
                <a:solidFill>
                  <a:srgbClr val="434747"/>
                </a:solidFill>
                <a:latin typeface="Times New Roman"/>
                <a:cs typeface="Times New Roman"/>
              </a:rPr>
              <a:t> </a:t>
            </a:r>
            <a:r>
              <a:rPr lang="en-US" altLang="zh-CN" sz="2400" dirty="0">
                <a:solidFill>
                  <a:srgbClr val="434747"/>
                </a:solidFill>
                <a:latin typeface="Times New Roman"/>
                <a:ea typeface="Times New Roman"/>
              </a:rPr>
              <a:t>least</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expensive</a:t>
            </a:r>
            <a:r>
              <a:rPr lang="en-US" altLang="zh-CN" sz="2400" spc="-175" dirty="0">
                <a:solidFill>
                  <a:srgbClr val="434747"/>
                </a:solidFill>
                <a:latin typeface="Times New Roman"/>
                <a:cs typeface="Times New Roman"/>
              </a:rPr>
              <a:t> </a:t>
            </a:r>
            <a:r>
              <a:rPr lang="en-US" altLang="zh-CN" sz="2400" dirty="0">
                <a:solidFill>
                  <a:srgbClr val="434747"/>
                </a:solidFill>
                <a:latin typeface="Times New Roman"/>
                <a:ea typeface="Times New Roman"/>
              </a:rPr>
              <a:t>regions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925"/>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93" name="TextBox 4593"/>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Freeform 4594"/>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95" name="Freeform 4595"/>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96" name="Freeform 4596"/>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98" name="Picture 4598"/>
          <p:cNvPicPr>
            <a:picLocks noChangeAspect="1"/>
          </p:cNvPicPr>
          <p:nvPr/>
        </p:nvPicPr>
        <p:blipFill>
          <a:blip r:embed="rId2"/>
          <a:stretch>
            <a:fillRect/>
          </a:stretch>
        </p:blipFill>
        <p:spPr>
          <a:xfrm>
            <a:off x="1059180" y="769620"/>
            <a:ext cx="10706100" cy="5745480"/>
          </a:xfrm>
          <a:prstGeom prst="rect">
            <a:avLst/>
          </a:prstGeom>
        </p:spPr>
      </p:pic>
      <p:sp>
        <p:nvSpPr>
          <p:cNvPr id="2" name="TextBox 4598"/>
          <p:cNvSpPr txBox="1"/>
          <p:nvPr/>
        </p:nvSpPr>
        <p:spPr>
          <a:xfrm>
            <a:off x="254592" y="419192"/>
            <a:ext cx="6058198" cy="6247979"/>
          </a:xfrm>
          <a:prstGeom prst="rect">
            <a:avLst/>
          </a:prstGeom>
          <a:noFill/>
        </p:spPr>
        <p:txBody>
          <a:bodyPr wrap="square" lIns="0" tIns="0" rIns="0" bIns="0" rtlCol="0">
            <a:spAutoFit/>
          </a:bodyPr>
          <a:lstStyle/>
          <a:p>
            <a:pPr marL="0" indent="675046">
              <a:lnSpc>
                <a:spcPct val="100000"/>
              </a:lnSpc>
            </a:pPr>
            <a:r>
              <a:rPr lang="en-US" altLang="zh-CN" sz="4400" spc="-65" dirty="0">
                <a:solidFill>
                  <a:srgbClr val="434747"/>
                </a:solidFill>
                <a:latin typeface="Times New Roman"/>
                <a:ea typeface="Times New Roman"/>
              </a:rPr>
              <a:t>CloudFront</a:t>
            </a:r>
            <a:r>
              <a:rPr lang="en-US" altLang="zh-CN" sz="4400" spc="-34" dirty="0">
                <a:solidFill>
                  <a:srgbClr val="434747"/>
                </a:solidFill>
                <a:latin typeface="Times New Roman"/>
                <a:cs typeface="Times New Roman"/>
              </a:rPr>
              <a:t> </a:t>
            </a:r>
            <a:r>
              <a:rPr lang="en-US" altLang="zh-CN" sz="4400" spc="-25" dirty="0">
                <a:solidFill>
                  <a:srgbClr val="434747"/>
                </a:solidFill>
                <a:latin typeface="Times New Roman"/>
                <a:ea typeface="Times New Roman"/>
              </a:rPr>
              <a:t>-</a:t>
            </a:r>
            <a:r>
              <a:rPr lang="en-US" altLang="zh-CN" sz="4400" spc="-34" dirty="0">
                <a:solidFill>
                  <a:srgbClr val="434747"/>
                </a:solidFill>
                <a:latin typeface="Times New Roman"/>
                <a:cs typeface="Times New Roman"/>
              </a:rPr>
              <a:t> </a:t>
            </a:r>
            <a:r>
              <a:rPr lang="en-US" altLang="zh-CN" sz="4400" spc="-55" dirty="0">
                <a:solidFill>
                  <a:srgbClr val="434747"/>
                </a:solidFill>
                <a:latin typeface="Times New Roman"/>
                <a:ea typeface="Times New Roman"/>
              </a:rPr>
              <a:t>Price</a:t>
            </a:r>
            <a:r>
              <a:rPr lang="en-US" altLang="zh-CN" sz="4400" spc="-40" dirty="0">
                <a:solidFill>
                  <a:srgbClr val="434747"/>
                </a:solidFill>
                <a:latin typeface="Times New Roman"/>
                <a:cs typeface="Times New Roman"/>
              </a:rPr>
              <a:t> </a:t>
            </a:r>
            <a:r>
              <a:rPr lang="en-US" altLang="zh-CN" sz="4400" spc="-60" dirty="0">
                <a:solidFill>
                  <a:srgbClr val="434747"/>
                </a:solidFill>
                <a:latin typeface="Times New Roman"/>
                <a:ea typeface="Times New Roman"/>
              </a:rPr>
              <a:t>Class</a:t>
            </a:r>
          </a:p>
          <a:p>
            <a:pPr>
              <a:lnSpc>
                <a:spcPts val="1000"/>
              </a:lnSpc>
            </a:pPr>
            <a:endParaRPr lang="en-US" dirty="0"/>
          </a:p>
          <a:p>
            <a:pPr>
              <a:lnSpc>
                <a:spcPts val="1160"/>
              </a:lnSpc>
            </a:pPr>
            <a:endParaRPr lang="en-US" dirty="0"/>
          </a:p>
          <a:p>
            <a:pPr marL="284672" hangingPunct="0">
              <a:lnSpc>
                <a:spcPct val="113333"/>
              </a:lnSpc>
            </a:pPr>
            <a:r>
              <a:rPr lang="en-US" altLang="zh-CN" sz="1800" dirty="0">
                <a:solidFill>
                  <a:srgbClr val="434747"/>
                </a:solidFill>
                <a:latin typeface="Calibri"/>
                <a:ea typeface="Calibri"/>
              </a:rPr>
              <a:t>Prices</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Class</a:t>
            </a:r>
            <a:r>
              <a:rPr lang="en-US" altLang="zh-CN" sz="1800" spc="-60" dirty="0">
                <a:solidFill>
                  <a:srgbClr val="434747"/>
                </a:solidFill>
                <a:latin typeface="Calibri"/>
                <a:cs typeface="Calibri"/>
              </a:rPr>
              <a:t> </a:t>
            </a:r>
            <a:r>
              <a:rPr lang="en-US" altLang="zh-CN" sz="1800" dirty="0">
                <a:solidFill>
                  <a:srgbClr val="434747"/>
                </a:solidFill>
                <a:latin typeface="Calibri"/>
                <a:ea typeface="Calibri"/>
              </a:rPr>
              <a:t>100</a:t>
            </a:r>
            <a:r>
              <a:rPr lang="en-US" altLang="zh-CN" sz="1800" dirty="0">
                <a:solidFill>
                  <a:srgbClr val="434747"/>
                </a:solidFill>
                <a:latin typeface="Calibri"/>
                <a:cs typeface="Calibri"/>
              </a:rPr>
              <a:t> </a:t>
            </a:r>
            <a:br/>
            <a:r>
              <a:rPr lang="en-US" altLang="zh-CN" sz="1800" dirty="0">
                <a:solidFill>
                  <a:srgbClr val="434747"/>
                </a:solidFill>
                <a:latin typeface="Calibri"/>
                <a:ea typeface="Calibri"/>
              </a:rPr>
              <a:t>Prices</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Class</a:t>
            </a:r>
            <a:r>
              <a:rPr lang="en-US" altLang="zh-CN" sz="1800" spc="-60" dirty="0">
                <a:solidFill>
                  <a:srgbClr val="434747"/>
                </a:solidFill>
                <a:latin typeface="Calibri"/>
                <a:cs typeface="Calibri"/>
              </a:rPr>
              <a:t> </a:t>
            </a:r>
            <a:r>
              <a:rPr lang="en-US" altLang="zh-CN" sz="1800" dirty="0">
                <a:solidFill>
                  <a:srgbClr val="434747"/>
                </a:solidFill>
                <a:latin typeface="Calibri"/>
                <a:ea typeface="Calibri"/>
              </a:rPr>
              <a:t>200</a:t>
            </a:r>
            <a:r>
              <a:rPr lang="en-US" altLang="zh-CN" sz="1800" dirty="0">
                <a:solidFill>
                  <a:srgbClr val="434747"/>
                </a:solidFill>
                <a:latin typeface="Calibri"/>
                <a:cs typeface="Calibri"/>
              </a:rPr>
              <a:t> </a:t>
            </a:r>
            <a:br/>
            <a:r>
              <a:rPr lang="en-US" altLang="zh-CN" sz="1800" dirty="0">
                <a:solidFill>
                  <a:srgbClr val="434747"/>
                </a:solidFill>
                <a:latin typeface="Calibri"/>
                <a:ea typeface="Calibri"/>
              </a:rPr>
              <a:t>Prices</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Class</a:t>
            </a:r>
            <a:r>
              <a:rPr lang="en-US" altLang="zh-CN" sz="1800" spc="-25" dirty="0">
                <a:solidFill>
                  <a:srgbClr val="434747"/>
                </a:solidFill>
                <a:latin typeface="Calibri"/>
                <a:cs typeface="Calibri"/>
              </a:rPr>
              <a:t> </a:t>
            </a:r>
            <a:r>
              <a:rPr lang="en-US" altLang="zh-CN" sz="1800" dirty="0">
                <a:solidFill>
                  <a:srgbClr val="434747"/>
                </a:solidFill>
                <a:latin typeface="Calibri"/>
                <a:ea typeface="Calibri"/>
              </a:rPr>
              <a:t>All</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945"/>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99" name="TextBox 4599"/>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4B802B-998D-05E8-8A04-F6CA0E583BA1}"/>
              </a:ext>
            </a:extLst>
          </p:cNvPr>
          <p:cNvSpPr>
            <a:spLocks noGrp="1"/>
          </p:cNvSpPr>
          <p:nvPr>
            <p:ph type="title"/>
          </p:nvPr>
        </p:nvSpPr>
        <p:spPr/>
        <p:txBody>
          <a:bodyPr/>
          <a:lstStyle/>
          <a:p>
            <a:r>
              <a:rPr lang="en-US" altLang="ko-KR" dirty="0"/>
              <a:t>CloudFront</a:t>
            </a:r>
            <a:endParaRPr lang="ko-KR" altLang="en-US" dirty="0"/>
          </a:p>
        </p:txBody>
      </p:sp>
      <p:sp>
        <p:nvSpPr>
          <p:cNvPr id="5" name="내용 개체 틀 4">
            <a:extLst>
              <a:ext uri="{FF2B5EF4-FFF2-40B4-BE49-F238E27FC236}">
                <a16:creationId xmlns:a16="http://schemas.microsoft.com/office/drawing/2014/main" id="{F9EB4007-BFA4-1D0B-BB1F-A4F524BE9919}"/>
              </a:ext>
            </a:extLst>
          </p:cNvPr>
          <p:cNvSpPr>
            <a:spLocks noGrp="1"/>
          </p:cNvSpPr>
          <p:nvPr>
            <p:ph sz="quarter" idx="10"/>
          </p:nvPr>
        </p:nvSpPr>
        <p:spPr>
          <a:xfrm>
            <a:off x="539496" y="1435607"/>
            <a:ext cx="9904984" cy="5145301"/>
          </a:xfrm>
        </p:spPr>
        <p:txBody>
          <a:bodyPr/>
          <a:lstStyle/>
          <a:p>
            <a:r>
              <a:rPr lang="en-US" altLang="ko-KR" dirty="0"/>
              <a:t>origin</a:t>
            </a:r>
          </a:p>
          <a:p>
            <a:r>
              <a:rPr lang="en-US" altLang="ko-KR" dirty="0"/>
              <a:t>distribution</a:t>
            </a:r>
            <a:endParaRPr lang="ko-KR" altLang="en-US" dirty="0"/>
          </a:p>
        </p:txBody>
      </p:sp>
      <p:pic>
        <p:nvPicPr>
          <p:cNvPr id="2" name="Picture 50">
            <a:extLst>
              <a:ext uri="{FF2B5EF4-FFF2-40B4-BE49-F238E27FC236}">
                <a16:creationId xmlns:a16="http://schemas.microsoft.com/office/drawing/2014/main" id="{D47E62BA-D561-FA9F-9113-CBA316EF200E}"/>
              </a:ext>
            </a:extLst>
          </p:cNvPr>
          <p:cNvPicPr>
            <a:picLocks noChangeAspect="1"/>
          </p:cNvPicPr>
          <p:nvPr/>
        </p:nvPicPr>
        <p:blipFill>
          <a:blip r:embed="rId2"/>
          <a:stretch>
            <a:fillRect/>
          </a:stretch>
        </p:blipFill>
        <p:spPr>
          <a:xfrm>
            <a:off x="6567250" y="3158836"/>
            <a:ext cx="1662151" cy="1211000"/>
          </a:xfrm>
          <a:prstGeom prst="rect">
            <a:avLst/>
          </a:prstGeom>
        </p:spPr>
      </p:pic>
      <p:pic>
        <p:nvPicPr>
          <p:cNvPr id="3" name="Picture 56">
            <a:extLst>
              <a:ext uri="{FF2B5EF4-FFF2-40B4-BE49-F238E27FC236}">
                <a16:creationId xmlns:a16="http://schemas.microsoft.com/office/drawing/2014/main" id="{1F7585D4-880A-1BCB-6BF6-C9AECB5A2ADC}"/>
              </a:ext>
            </a:extLst>
          </p:cNvPr>
          <p:cNvPicPr>
            <a:picLocks noChangeAspect="1"/>
          </p:cNvPicPr>
          <p:nvPr/>
        </p:nvPicPr>
        <p:blipFill>
          <a:blip r:embed="rId3"/>
          <a:stretch>
            <a:fillRect/>
          </a:stretch>
        </p:blipFill>
        <p:spPr>
          <a:xfrm>
            <a:off x="3918898" y="3036915"/>
            <a:ext cx="1332921" cy="1332921"/>
          </a:xfrm>
          <a:prstGeom prst="rect">
            <a:avLst/>
          </a:prstGeom>
        </p:spPr>
      </p:pic>
      <p:sp>
        <p:nvSpPr>
          <p:cNvPr id="6" name="TextBox 5">
            <a:extLst>
              <a:ext uri="{FF2B5EF4-FFF2-40B4-BE49-F238E27FC236}">
                <a16:creationId xmlns:a16="http://schemas.microsoft.com/office/drawing/2014/main" id="{7ADD6A08-C6D5-4975-E340-6FD4585A394E}"/>
              </a:ext>
            </a:extLst>
          </p:cNvPr>
          <p:cNvSpPr txBox="1"/>
          <p:nvPr/>
        </p:nvSpPr>
        <p:spPr>
          <a:xfrm>
            <a:off x="6705599" y="4717307"/>
            <a:ext cx="2493819" cy="954107"/>
          </a:xfrm>
          <a:prstGeom prst="rect">
            <a:avLst/>
          </a:prstGeom>
          <a:noFill/>
        </p:spPr>
        <p:txBody>
          <a:bodyPr wrap="square" rtlCol="0">
            <a:spAutoFit/>
          </a:bodyPr>
          <a:lstStyle/>
          <a:p>
            <a:r>
              <a:rPr lang="en-US" altLang="ko-KR" sz="2800" b="1" dirty="0"/>
              <a:t>origin</a:t>
            </a:r>
          </a:p>
          <a:p>
            <a:r>
              <a:rPr lang="en-US" altLang="ko-KR" sz="2800" b="1" dirty="0"/>
              <a:t>-web server</a:t>
            </a:r>
            <a:endParaRPr lang="ko-KR" altLang="en-US" sz="2800" b="1" dirty="0"/>
          </a:p>
        </p:txBody>
      </p:sp>
      <p:sp>
        <p:nvSpPr>
          <p:cNvPr id="7" name="TextBox 6">
            <a:extLst>
              <a:ext uri="{FF2B5EF4-FFF2-40B4-BE49-F238E27FC236}">
                <a16:creationId xmlns:a16="http://schemas.microsoft.com/office/drawing/2014/main" id="{2927F37E-2021-4E58-9190-1EBB6AED3942}"/>
              </a:ext>
            </a:extLst>
          </p:cNvPr>
          <p:cNvSpPr txBox="1"/>
          <p:nvPr/>
        </p:nvSpPr>
        <p:spPr>
          <a:xfrm>
            <a:off x="3796145" y="4717307"/>
            <a:ext cx="2493819" cy="954107"/>
          </a:xfrm>
          <a:prstGeom prst="rect">
            <a:avLst/>
          </a:prstGeom>
          <a:noFill/>
        </p:spPr>
        <p:txBody>
          <a:bodyPr wrap="square" rtlCol="0">
            <a:spAutoFit/>
          </a:bodyPr>
          <a:lstStyle/>
          <a:p>
            <a:r>
              <a:rPr lang="en-US" altLang="ko-KR" sz="2800" b="1" dirty="0"/>
              <a:t>distribution</a:t>
            </a:r>
          </a:p>
          <a:p>
            <a:r>
              <a:rPr lang="en-US" altLang="ko-KR" sz="2800" b="1" dirty="0"/>
              <a:t>-web server</a:t>
            </a:r>
            <a:endParaRPr lang="ko-KR" altLang="en-US" sz="2800" b="1" dirty="0"/>
          </a:p>
        </p:txBody>
      </p:sp>
      <p:sp>
        <p:nvSpPr>
          <p:cNvPr id="8" name="TextBox 7">
            <a:extLst>
              <a:ext uri="{FF2B5EF4-FFF2-40B4-BE49-F238E27FC236}">
                <a16:creationId xmlns:a16="http://schemas.microsoft.com/office/drawing/2014/main" id="{8BA21310-6863-D5B7-76FA-097F59118736}"/>
              </a:ext>
            </a:extLst>
          </p:cNvPr>
          <p:cNvSpPr txBox="1"/>
          <p:nvPr/>
        </p:nvSpPr>
        <p:spPr>
          <a:xfrm>
            <a:off x="3796145" y="2172108"/>
            <a:ext cx="2175164" cy="520365"/>
          </a:xfrm>
          <a:prstGeom prst="rect">
            <a:avLst/>
          </a:prstGeom>
          <a:noFill/>
        </p:spPr>
        <p:txBody>
          <a:bodyPr wrap="square" rtlCol="0">
            <a:spAutoFit/>
          </a:bodyPr>
          <a:lstStyle/>
          <a:p>
            <a:r>
              <a:rPr lang="en-US" altLang="ko-KR" sz="2800" b="1" dirty="0" err="1"/>
              <a:t>cloudFront</a:t>
            </a:r>
            <a:endParaRPr lang="ko-KR" altLang="en-US" sz="2800" b="1" dirty="0"/>
          </a:p>
        </p:txBody>
      </p:sp>
      <p:sp>
        <p:nvSpPr>
          <p:cNvPr id="9" name="TextBox 8">
            <a:extLst>
              <a:ext uri="{FF2B5EF4-FFF2-40B4-BE49-F238E27FC236}">
                <a16:creationId xmlns:a16="http://schemas.microsoft.com/office/drawing/2014/main" id="{D05CC762-4502-B9CA-811A-FD9D64A6CA9F}"/>
              </a:ext>
            </a:extLst>
          </p:cNvPr>
          <p:cNvSpPr txBox="1"/>
          <p:nvPr/>
        </p:nvSpPr>
        <p:spPr>
          <a:xfrm>
            <a:off x="7245731" y="2170681"/>
            <a:ext cx="2175164" cy="523220"/>
          </a:xfrm>
          <a:prstGeom prst="rect">
            <a:avLst/>
          </a:prstGeom>
          <a:noFill/>
        </p:spPr>
        <p:txBody>
          <a:bodyPr wrap="square" rtlCol="0">
            <a:spAutoFit/>
          </a:bodyPr>
          <a:lstStyle/>
          <a:p>
            <a:r>
              <a:rPr lang="en-US" altLang="ko-KR" sz="2800" b="1" dirty="0"/>
              <a:t>EC2 or S3</a:t>
            </a:r>
            <a:endParaRPr lang="ko-KR" altLang="en-US" sz="2800" b="1" dirty="0"/>
          </a:p>
        </p:txBody>
      </p:sp>
      <p:cxnSp>
        <p:nvCxnSpPr>
          <p:cNvPr id="10" name="직선 화살표 연결선 9">
            <a:extLst>
              <a:ext uri="{FF2B5EF4-FFF2-40B4-BE49-F238E27FC236}">
                <a16:creationId xmlns:a16="http://schemas.microsoft.com/office/drawing/2014/main" id="{9F162DDD-DB8A-2A38-4B32-AC887A4E4EB4}"/>
              </a:ext>
            </a:extLst>
          </p:cNvPr>
          <p:cNvCxnSpPr/>
          <p:nvPr/>
        </p:nvCxnSpPr>
        <p:spPr>
          <a:xfrm>
            <a:off x="5251819" y="3736693"/>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090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fontScale="92500" lnSpcReduction="10000"/>
          </a:bodyPr>
          <a:lstStyle/>
          <a:p>
            <a:r>
              <a:rPr lang="en-US" altLang="ko" sz="2400" dirty="0">
                <a:latin typeface="Arial" panose="020B0604020202020204" pitchFamily="34" charset="0"/>
              </a:rPr>
              <a:t>OAC (Origin access control)</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create control setting //click</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default root object -&gt; index.html</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created new distribution</a:t>
            </a:r>
            <a:endParaRPr lang="ko" altLang="en-US" sz="2400" dirty="0">
              <a:latin typeface="Arial" panose="020B0604020202020204" pitchFamily="34" charset="0"/>
            </a:endParaRPr>
          </a:p>
          <a:p>
            <a:r>
              <a:rPr lang="en-US" altLang="ko" sz="2400" dirty="0">
                <a:latin typeface="Arial" panose="020B0604020202020204" pitchFamily="34" charset="0"/>
              </a:rPr>
              <a:t>S3 bucket policy needs to be updated</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copy policy</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copy policy 2nd way</a:t>
            </a:r>
          </a:p>
          <a:p>
            <a:pPr lvl="1"/>
            <a:r>
              <a:rPr lang="en-US" altLang="ko" dirty="0">
                <a:latin typeface="Arial" panose="020B0604020202020204" pitchFamily="34" charset="0"/>
                <a:cs typeface="Arial" panose="020B0604020202020204" pitchFamily="34" charset="0"/>
              </a:rPr>
              <a:t>permission </a:t>
            </a:r>
            <a:r>
              <a:rPr lang="en-US" altLang="ko" dirty="0">
                <a:latin typeface="Arial" panose="020B0604020202020204" pitchFamily="34" charset="0"/>
                <a:cs typeface="Arial" panose="020B0604020202020204" pitchFamily="34" charset="0"/>
                <a:sym typeface="Wingdings" panose="05000000000000000000" pitchFamily="2" charset="2"/>
              </a:rPr>
              <a:t></a:t>
            </a:r>
            <a:r>
              <a:rPr lang="en-US" altLang="ko-KR" b="1" i="0" dirty="0">
                <a:solidFill>
                  <a:srgbClr val="16191F"/>
                </a:solidFill>
                <a:effectLst/>
                <a:latin typeface="Amazon Ember"/>
              </a:rPr>
              <a:t>Bucket policy</a:t>
            </a:r>
            <a:r>
              <a:rPr lang="en-US" altLang="ko-KR" b="1" i="0" dirty="0">
                <a:solidFill>
                  <a:srgbClr val="16191F"/>
                </a:solidFill>
                <a:effectLst/>
                <a:latin typeface="Amazon Ember"/>
                <a:sym typeface="Wingdings" panose="05000000000000000000" pitchFamily="2" charset="2"/>
              </a:rPr>
              <a:t></a:t>
            </a:r>
            <a:r>
              <a:rPr lang="en-US" altLang="ko" dirty="0">
                <a:latin typeface="Arial" panose="020B0604020202020204" pitchFamily="34" charset="0"/>
                <a:cs typeface="Arial" panose="020B0604020202020204" pitchFamily="34" charset="0"/>
                <a:sym typeface="Wingdings" panose="05000000000000000000" pitchFamily="2" charset="2"/>
              </a:rPr>
              <a:t> edit – paste policy</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Distribution</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origin -- Edit --scroll down --copy policy ==&gt; S3 bucket permission</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77606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웹사이트이(가) 표시된 사진&#10;&#10;자동 생성된 설명">
            <a:extLst>
              <a:ext uri="{FF2B5EF4-FFF2-40B4-BE49-F238E27FC236}">
                <a16:creationId xmlns:a16="http://schemas.microsoft.com/office/drawing/2014/main" id="{B8FE055A-AA2A-AE02-44EB-03A7F2F92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75" y="1134319"/>
            <a:ext cx="11322050" cy="5324353"/>
          </a:xfrm>
          <a:prstGeom prst="rect">
            <a:avLst/>
          </a:prstGeom>
        </p:spPr>
      </p:pic>
    </p:spTree>
    <p:extLst>
      <p:ext uri="{BB962C8B-B14F-4D97-AF65-F5344CB8AC3E}">
        <p14:creationId xmlns:p14="http://schemas.microsoft.com/office/powerpoint/2010/main" val="1351287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스크린샷, 소프트웨어, 컴퓨터 아이콘이(가) 표시된 사진&#10;&#10;자동 생성된 설명">
            <a:extLst>
              <a:ext uri="{FF2B5EF4-FFF2-40B4-BE49-F238E27FC236}">
                <a16:creationId xmlns:a16="http://schemas.microsoft.com/office/drawing/2014/main" id="{8566D163-9EB3-3721-B00D-65A74339F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27" y="1426458"/>
            <a:ext cx="9759950" cy="5021475"/>
          </a:xfrm>
          <a:prstGeom prst="rect">
            <a:avLst/>
          </a:prstGeom>
        </p:spPr>
      </p:pic>
      <p:sp>
        <p:nvSpPr>
          <p:cNvPr id="4" name="직사각형 3">
            <a:extLst>
              <a:ext uri="{FF2B5EF4-FFF2-40B4-BE49-F238E27FC236}">
                <a16:creationId xmlns:a16="http://schemas.microsoft.com/office/drawing/2014/main" id="{E4B657B1-1CA9-D4E4-A754-995B7F230EA7}"/>
              </a:ext>
            </a:extLst>
          </p:cNvPr>
          <p:cNvSpPr/>
          <p:nvPr/>
        </p:nvSpPr>
        <p:spPr>
          <a:xfrm>
            <a:off x="1027522" y="5203596"/>
            <a:ext cx="2526383" cy="73529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2360210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Distribution delete</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disable</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delete</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780374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3138161-0EC8-295F-A6B9-B861B883B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876" y="532435"/>
            <a:ext cx="6319777" cy="5984112"/>
          </a:xfrm>
          <a:prstGeom prst="rect">
            <a:avLst/>
          </a:prstGeom>
        </p:spPr>
      </p:pic>
    </p:spTree>
    <p:extLst>
      <p:ext uri="{BB962C8B-B14F-4D97-AF65-F5344CB8AC3E}">
        <p14:creationId xmlns:p14="http://schemas.microsoft.com/office/powerpoint/2010/main" val="608281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SNS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Simple notification Service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5551">
            <a:extLst>
              <a:ext uri="{FF2B5EF4-FFF2-40B4-BE49-F238E27FC236}">
                <a16:creationId xmlns:a16="http://schemas.microsoft.com/office/drawing/2014/main" id="{19E7D3BF-AE21-7BA8-7F72-62BD90071391}"/>
              </a:ext>
            </a:extLst>
          </p:cNvPr>
          <p:cNvPicPr>
            <a:picLocks noChangeAspect="1"/>
          </p:cNvPicPr>
          <p:nvPr/>
        </p:nvPicPr>
        <p:blipFill>
          <a:blip r:embed="rId4"/>
          <a:stretch>
            <a:fillRect/>
          </a:stretch>
        </p:blipFill>
        <p:spPr>
          <a:xfrm>
            <a:off x="2141219" y="3879600"/>
            <a:ext cx="1431539" cy="1431539"/>
          </a:xfrm>
          <a:prstGeom prst="rect">
            <a:avLst/>
          </a:prstGeom>
        </p:spPr>
      </p:pic>
    </p:spTree>
    <p:extLst>
      <p:ext uri="{BB962C8B-B14F-4D97-AF65-F5344CB8AC3E}">
        <p14:creationId xmlns:p14="http://schemas.microsoft.com/office/powerpoint/2010/main" val="8290560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0" name="Freeform 5510"/>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1" name="Freeform 5511"/>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2" name="Freeform 5512"/>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3" name="Freeform 5513"/>
          <p:cNvSpPr/>
          <p:nvPr/>
        </p:nvSpPr>
        <p:spPr>
          <a:xfrm>
            <a:off x="996950" y="3740150"/>
            <a:ext cx="1263650" cy="679450"/>
          </a:xfrm>
          <a:custGeom>
            <a:avLst/>
            <a:gdLst>
              <a:gd name="connsiteX0" fmla="*/ 10045 w 1263650"/>
              <a:gd name="connsiteY0" fmla="*/ 10047 h 679450"/>
              <a:gd name="connsiteX1" fmla="*/ 1271686 w 1263650"/>
              <a:gd name="connsiteY1" fmla="*/ 10047 h 679450"/>
              <a:gd name="connsiteX2" fmla="*/ 1271686 w 1263650"/>
              <a:gd name="connsiteY2" fmla="*/ 681379 h 679450"/>
              <a:gd name="connsiteX3" fmla="*/ 10045 w 1263650"/>
              <a:gd name="connsiteY3" fmla="*/ 681379 h 679450"/>
              <a:gd name="connsiteX4" fmla="*/ 10045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0045" y="10047"/>
                </a:moveTo>
                <a:lnTo>
                  <a:pt x="1271686" y="10047"/>
                </a:lnTo>
                <a:lnTo>
                  <a:pt x="1271686" y="681379"/>
                </a:lnTo>
                <a:lnTo>
                  <a:pt x="10045" y="681379"/>
                </a:lnTo>
                <a:lnTo>
                  <a:pt x="10045" y="1004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4" name="Freeform 5514"/>
          <p:cNvSpPr/>
          <p:nvPr/>
        </p:nvSpPr>
        <p:spPr>
          <a:xfrm>
            <a:off x="996950" y="3740150"/>
            <a:ext cx="1263650" cy="679450"/>
          </a:xfrm>
          <a:custGeom>
            <a:avLst/>
            <a:gdLst>
              <a:gd name="connsiteX0" fmla="*/ 10045 w 1263650"/>
              <a:gd name="connsiteY0" fmla="*/ 10047 h 679450"/>
              <a:gd name="connsiteX1" fmla="*/ 1271684 w 1263650"/>
              <a:gd name="connsiteY1" fmla="*/ 10047 h 679450"/>
              <a:gd name="connsiteX2" fmla="*/ 1271684 w 1263650"/>
              <a:gd name="connsiteY2" fmla="*/ 681377 h 679450"/>
              <a:gd name="connsiteX3" fmla="*/ 10045 w 1263650"/>
              <a:gd name="connsiteY3" fmla="*/ 681377 h 679450"/>
              <a:gd name="connsiteX4" fmla="*/ 10045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0045" y="10047"/>
                </a:moveTo>
                <a:lnTo>
                  <a:pt x="1271684" y="10047"/>
                </a:lnTo>
                <a:lnTo>
                  <a:pt x="1271684" y="681377"/>
                </a:lnTo>
                <a:lnTo>
                  <a:pt x="10045" y="681377"/>
                </a:lnTo>
                <a:lnTo>
                  <a:pt x="10045" y="10047"/>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5" name="Freeform 5515"/>
          <p:cNvSpPr/>
          <p:nvPr/>
        </p:nvSpPr>
        <p:spPr>
          <a:xfrm>
            <a:off x="3371850" y="2279650"/>
            <a:ext cx="1263650" cy="679450"/>
          </a:xfrm>
          <a:custGeom>
            <a:avLst/>
            <a:gdLst>
              <a:gd name="connsiteX0" fmla="*/ 9885 w 1263650"/>
              <a:gd name="connsiteY0" fmla="*/ 17923 h 679450"/>
              <a:gd name="connsiteX1" fmla="*/ 1271526 w 1263650"/>
              <a:gd name="connsiteY1" fmla="*/ 17923 h 679450"/>
              <a:gd name="connsiteX2" fmla="*/ 1271526 w 1263650"/>
              <a:gd name="connsiteY2" fmla="*/ 689255 h 679450"/>
              <a:gd name="connsiteX3" fmla="*/ 9885 w 1263650"/>
              <a:gd name="connsiteY3" fmla="*/ 689255 h 679450"/>
              <a:gd name="connsiteX4" fmla="*/ 9885 w 1263650"/>
              <a:gd name="connsiteY4" fmla="*/ 17923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7923"/>
                </a:moveTo>
                <a:lnTo>
                  <a:pt x="1271526" y="17923"/>
                </a:lnTo>
                <a:lnTo>
                  <a:pt x="1271526" y="689255"/>
                </a:lnTo>
                <a:lnTo>
                  <a:pt x="9885" y="689255"/>
                </a:lnTo>
                <a:lnTo>
                  <a:pt x="9885" y="17923"/>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6" name="Freeform 5516"/>
          <p:cNvSpPr/>
          <p:nvPr/>
        </p:nvSpPr>
        <p:spPr>
          <a:xfrm>
            <a:off x="3371850" y="2279650"/>
            <a:ext cx="1263650" cy="679450"/>
          </a:xfrm>
          <a:custGeom>
            <a:avLst/>
            <a:gdLst>
              <a:gd name="connsiteX0" fmla="*/ 9885 w 1263650"/>
              <a:gd name="connsiteY0" fmla="*/ 17923 h 679450"/>
              <a:gd name="connsiteX1" fmla="*/ 1271524 w 1263650"/>
              <a:gd name="connsiteY1" fmla="*/ 17923 h 679450"/>
              <a:gd name="connsiteX2" fmla="*/ 1271524 w 1263650"/>
              <a:gd name="connsiteY2" fmla="*/ 689254 h 679450"/>
              <a:gd name="connsiteX3" fmla="*/ 9885 w 1263650"/>
              <a:gd name="connsiteY3" fmla="*/ 689254 h 679450"/>
              <a:gd name="connsiteX4" fmla="*/ 9885 w 1263650"/>
              <a:gd name="connsiteY4" fmla="*/ 17923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7923"/>
                </a:moveTo>
                <a:lnTo>
                  <a:pt x="1271524" y="17923"/>
                </a:lnTo>
                <a:lnTo>
                  <a:pt x="1271524" y="689254"/>
                </a:lnTo>
                <a:lnTo>
                  <a:pt x="9885" y="689254"/>
                </a:lnTo>
                <a:lnTo>
                  <a:pt x="9885" y="17923"/>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7" name="Freeform 5517"/>
          <p:cNvSpPr/>
          <p:nvPr/>
        </p:nvSpPr>
        <p:spPr>
          <a:xfrm>
            <a:off x="3371850" y="3244850"/>
            <a:ext cx="1263650" cy="679450"/>
          </a:xfrm>
          <a:custGeom>
            <a:avLst/>
            <a:gdLst>
              <a:gd name="connsiteX0" fmla="*/ 9885 w 1263650"/>
              <a:gd name="connsiteY0" fmla="*/ 15352 h 679450"/>
              <a:gd name="connsiteX1" fmla="*/ 1271526 w 1263650"/>
              <a:gd name="connsiteY1" fmla="*/ 15352 h 679450"/>
              <a:gd name="connsiteX2" fmla="*/ 1271526 w 1263650"/>
              <a:gd name="connsiteY2" fmla="*/ 686684 h 679450"/>
              <a:gd name="connsiteX3" fmla="*/ 9885 w 1263650"/>
              <a:gd name="connsiteY3" fmla="*/ 686684 h 679450"/>
              <a:gd name="connsiteX4" fmla="*/ 9885 w 1263650"/>
              <a:gd name="connsiteY4" fmla="*/ 15352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5352"/>
                </a:moveTo>
                <a:lnTo>
                  <a:pt x="1271526" y="15352"/>
                </a:lnTo>
                <a:lnTo>
                  <a:pt x="1271526" y="686684"/>
                </a:lnTo>
                <a:lnTo>
                  <a:pt x="9885" y="686684"/>
                </a:lnTo>
                <a:lnTo>
                  <a:pt x="9885" y="15352"/>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8" name="Freeform 5518"/>
          <p:cNvSpPr/>
          <p:nvPr/>
        </p:nvSpPr>
        <p:spPr>
          <a:xfrm>
            <a:off x="3371850" y="3244850"/>
            <a:ext cx="1263650" cy="679450"/>
          </a:xfrm>
          <a:custGeom>
            <a:avLst/>
            <a:gdLst>
              <a:gd name="connsiteX0" fmla="*/ 9885 w 1263650"/>
              <a:gd name="connsiteY0" fmla="*/ 15351 h 679450"/>
              <a:gd name="connsiteX1" fmla="*/ 1271524 w 1263650"/>
              <a:gd name="connsiteY1" fmla="*/ 15351 h 679450"/>
              <a:gd name="connsiteX2" fmla="*/ 1271524 w 1263650"/>
              <a:gd name="connsiteY2" fmla="*/ 686682 h 679450"/>
              <a:gd name="connsiteX3" fmla="*/ 9885 w 1263650"/>
              <a:gd name="connsiteY3" fmla="*/ 686682 h 679450"/>
              <a:gd name="connsiteX4" fmla="*/ 9885 w 1263650"/>
              <a:gd name="connsiteY4" fmla="*/ 15351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5351"/>
                </a:moveTo>
                <a:lnTo>
                  <a:pt x="1271524" y="15351"/>
                </a:lnTo>
                <a:lnTo>
                  <a:pt x="1271524" y="686682"/>
                </a:lnTo>
                <a:lnTo>
                  <a:pt x="9885" y="686682"/>
                </a:lnTo>
                <a:lnTo>
                  <a:pt x="9885" y="15351"/>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9" name="Freeform 5519"/>
          <p:cNvSpPr/>
          <p:nvPr/>
        </p:nvSpPr>
        <p:spPr>
          <a:xfrm>
            <a:off x="3371850" y="4210050"/>
            <a:ext cx="1263650" cy="679450"/>
          </a:xfrm>
          <a:custGeom>
            <a:avLst/>
            <a:gdLst>
              <a:gd name="connsiteX0" fmla="*/ 9885 w 1263650"/>
              <a:gd name="connsiteY0" fmla="*/ 12780 h 679450"/>
              <a:gd name="connsiteX1" fmla="*/ 1271526 w 1263650"/>
              <a:gd name="connsiteY1" fmla="*/ 12780 h 679450"/>
              <a:gd name="connsiteX2" fmla="*/ 1271526 w 1263650"/>
              <a:gd name="connsiteY2" fmla="*/ 684112 h 679450"/>
              <a:gd name="connsiteX3" fmla="*/ 9885 w 1263650"/>
              <a:gd name="connsiteY3" fmla="*/ 684112 h 679450"/>
              <a:gd name="connsiteX4" fmla="*/ 9885 w 1263650"/>
              <a:gd name="connsiteY4" fmla="*/ 12780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2780"/>
                </a:moveTo>
                <a:lnTo>
                  <a:pt x="1271526" y="12780"/>
                </a:lnTo>
                <a:lnTo>
                  <a:pt x="1271526" y="684112"/>
                </a:lnTo>
                <a:lnTo>
                  <a:pt x="9885" y="684112"/>
                </a:lnTo>
                <a:lnTo>
                  <a:pt x="9885" y="12780"/>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0" name="Freeform 5520"/>
          <p:cNvSpPr/>
          <p:nvPr/>
        </p:nvSpPr>
        <p:spPr>
          <a:xfrm>
            <a:off x="3371850" y="4210050"/>
            <a:ext cx="1263650" cy="679450"/>
          </a:xfrm>
          <a:custGeom>
            <a:avLst/>
            <a:gdLst>
              <a:gd name="connsiteX0" fmla="*/ 9885 w 1263650"/>
              <a:gd name="connsiteY0" fmla="*/ 12779 h 679450"/>
              <a:gd name="connsiteX1" fmla="*/ 1271524 w 1263650"/>
              <a:gd name="connsiteY1" fmla="*/ 12779 h 679450"/>
              <a:gd name="connsiteX2" fmla="*/ 1271524 w 1263650"/>
              <a:gd name="connsiteY2" fmla="*/ 684110 h 679450"/>
              <a:gd name="connsiteX3" fmla="*/ 9885 w 1263650"/>
              <a:gd name="connsiteY3" fmla="*/ 684110 h 679450"/>
              <a:gd name="connsiteX4" fmla="*/ 9885 w 1263650"/>
              <a:gd name="connsiteY4" fmla="*/ 12779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2779"/>
                </a:moveTo>
                <a:lnTo>
                  <a:pt x="1271524" y="12779"/>
                </a:lnTo>
                <a:lnTo>
                  <a:pt x="1271524" y="684110"/>
                </a:lnTo>
                <a:lnTo>
                  <a:pt x="9885" y="684110"/>
                </a:lnTo>
                <a:lnTo>
                  <a:pt x="9885" y="12779"/>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1" name="Freeform 5521"/>
          <p:cNvSpPr/>
          <p:nvPr/>
        </p:nvSpPr>
        <p:spPr>
          <a:xfrm>
            <a:off x="3371850" y="5175250"/>
            <a:ext cx="1263650" cy="679450"/>
          </a:xfrm>
          <a:custGeom>
            <a:avLst/>
            <a:gdLst>
              <a:gd name="connsiteX0" fmla="*/ 9884 w 1263650"/>
              <a:gd name="connsiteY0" fmla="*/ 10208 h 679450"/>
              <a:gd name="connsiteX1" fmla="*/ 1271525 w 1263650"/>
              <a:gd name="connsiteY1" fmla="*/ 10208 h 679450"/>
              <a:gd name="connsiteX2" fmla="*/ 1271525 w 1263650"/>
              <a:gd name="connsiteY2" fmla="*/ 681540 h 679450"/>
              <a:gd name="connsiteX3" fmla="*/ 9884 w 1263650"/>
              <a:gd name="connsiteY3" fmla="*/ 681540 h 679450"/>
              <a:gd name="connsiteX4" fmla="*/ 9884 w 1263650"/>
              <a:gd name="connsiteY4" fmla="*/ 10208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4" y="10208"/>
                </a:moveTo>
                <a:lnTo>
                  <a:pt x="1271525" y="10208"/>
                </a:lnTo>
                <a:lnTo>
                  <a:pt x="1271525" y="681540"/>
                </a:lnTo>
                <a:lnTo>
                  <a:pt x="9884" y="681540"/>
                </a:lnTo>
                <a:lnTo>
                  <a:pt x="9884" y="10208"/>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2" name="Freeform 5522"/>
          <p:cNvSpPr/>
          <p:nvPr/>
        </p:nvSpPr>
        <p:spPr>
          <a:xfrm>
            <a:off x="3371850" y="5175250"/>
            <a:ext cx="1263650" cy="679450"/>
          </a:xfrm>
          <a:custGeom>
            <a:avLst/>
            <a:gdLst>
              <a:gd name="connsiteX0" fmla="*/ 9884 w 1263650"/>
              <a:gd name="connsiteY0" fmla="*/ 10208 h 679450"/>
              <a:gd name="connsiteX1" fmla="*/ 1271522 w 1263650"/>
              <a:gd name="connsiteY1" fmla="*/ 10208 h 679450"/>
              <a:gd name="connsiteX2" fmla="*/ 1271522 w 1263650"/>
              <a:gd name="connsiteY2" fmla="*/ 681539 h 679450"/>
              <a:gd name="connsiteX3" fmla="*/ 9884 w 1263650"/>
              <a:gd name="connsiteY3" fmla="*/ 681539 h 679450"/>
              <a:gd name="connsiteX4" fmla="*/ 9884 w 1263650"/>
              <a:gd name="connsiteY4" fmla="*/ 10208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4" y="10208"/>
                </a:moveTo>
                <a:lnTo>
                  <a:pt x="1271522" y="10208"/>
                </a:lnTo>
                <a:lnTo>
                  <a:pt x="1271522" y="681539"/>
                </a:lnTo>
                <a:lnTo>
                  <a:pt x="9884" y="681539"/>
                </a:lnTo>
                <a:lnTo>
                  <a:pt x="9884" y="10208"/>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24" name="Picture 5524"/>
          <p:cNvPicPr>
            <a:picLocks noChangeAspect="1"/>
          </p:cNvPicPr>
          <p:nvPr/>
        </p:nvPicPr>
        <p:blipFill>
          <a:blip r:embed="rId2"/>
          <a:stretch>
            <a:fillRect/>
          </a:stretch>
        </p:blipFill>
        <p:spPr>
          <a:xfrm>
            <a:off x="2255520" y="2621280"/>
            <a:ext cx="1127760" cy="2903220"/>
          </a:xfrm>
          <a:prstGeom prst="rect">
            <a:avLst/>
          </a:prstGeom>
        </p:spPr>
      </p:pic>
      <p:sp>
        <p:nvSpPr>
          <p:cNvPr id="2" name="Freeform 5524"/>
          <p:cNvSpPr/>
          <p:nvPr/>
        </p:nvSpPr>
        <p:spPr>
          <a:xfrm>
            <a:off x="9886950" y="2343150"/>
            <a:ext cx="1263650" cy="679450"/>
          </a:xfrm>
          <a:custGeom>
            <a:avLst/>
            <a:gdLst>
              <a:gd name="connsiteX0" fmla="*/ 13261 w 1263650"/>
              <a:gd name="connsiteY0" fmla="*/ 12297 h 679450"/>
              <a:gd name="connsiteX1" fmla="*/ 1274902 w 1263650"/>
              <a:gd name="connsiteY1" fmla="*/ 12297 h 679450"/>
              <a:gd name="connsiteX2" fmla="*/ 1274902 w 1263650"/>
              <a:gd name="connsiteY2" fmla="*/ 683629 h 679450"/>
              <a:gd name="connsiteX3" fmla="*/ 13261 w 1263650"/>
              <a:gd name="connsiteY3" fmla="*/ 683629 h 679450"/>
              <a:gd name="connsiteX4" fmla="*/ 13261 w 1263650"/>
              <a:gd name="connsiteY4" fmla="*/ 1229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12297"/>
                </a:moveTo>
                <a:lnTo>
                  <a:pt x="1274902" y="12297"/>
                </a:lnTo>
                <a:lnTo>
                  <a:pt x="1274902" y="683629"/>
                </a:lnTo>
                <a:lnTo>
                  <a:pt x="13261" y="683629"/>
                </a:lnTo>
                <a:lnTo>
                  <a:pt x="13261" y="1229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5" name="Freeform 5525"/>
          <p:cNvSpPr/>
          <p:nvPr/>
        </p:nvSpPr>
        <p:spPr>
          <a:xfrm>
            <a:off x="9886950" y="2343150"/>
            <a:ext cx="1263650" cy="679450"/>
          </a:xfrm>
          <a:custGeom>
            <a:avLst/>
            <a:gdLst>
              <a:gd name="connsiteX0" fmla="*/ 13261 w 1263650"/>
              <a:gd name="connsiteY0" fmla="*/ 12297 h 679450"/>
              <a:gd name="connsiteX1" fmla="*/ 1274899 w 1263650"/>
              <a:gd name="connsiteY1" fmla="*/ 12297 h 679450"/>
              <a:gd name="connsiteX2" fmla="*/ 1274899 w 1263650"/>
              <a:gd name="connsiteY2" fmla="*/ 683627 h 679450"/>
              <a:gd name="connsiteX3" fmla="*/ 13261 w 1263650"/>
              <a:gd name="connsiteY3" fmla="*/ 683627 h 679450"/>
              <a:gd name="connsiteX4" fmla="*/ 13261 w 1263650"/>
              <a:gd name="connsiteY4" fmla="*/ 1229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12297"/>
                </a:moveTo>
                <a:lnTo>
                  <a:pt x="1274899" y="12297"/>
                </a:lnTo>
                <a:lnTo>
                  <a:pt x="1274899" y="683627"/>
                </a:lnTo>
                <a:lnTo>
                  <a:pt x="13261" y="683627"/>
                </a:lnTo>
                <a:lnTo>
                  <a:pt x="13261" y="12297"/>
                </a:lnTo>
                <a:close/>
              </a:path>
            </a:pathLst>
          </a:custGeom>
          <a:solidFill>
            <a:srgbClr val="0000B3">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6" name="Freeform 5526"/>
          <p:cNvSpPr/>
          <p:nvPr/>
        </p:nvSpPr>
        <p:spPr>
          <a:xfrm>
            <a:off x="9886950" y="3308350"/>
            <a:ext cx="1263650" cy="679450"/>
          </a:xfrm>
          <a:custGeom>
            <a:avLst/>
            <a:gdLst>
              <a:gd name="connsiteX0" fmla="*/ 13261 w 1263650"/>
              <a:gd name="connsiteY0" fmla="*/ 9726 h 679450"/>
              <a:gd name="connsiteX1" fmla="*/ 1274902 w 1263650"/>
              <a:gd name="connsiteY1" fmla="*/ 9726 h 679450"/>
              <a:gd name="connsiteX2" fmla="*/ 1274902 w 1263650"/>
              <a:gd name="connsiteY2" fmla="*/ 681058 h 679450"/>
              <a:gd name="connsiteX3" fmla="*/ 13261 w 1263650"/>
              <a:gd name="connsiteY3" fmla="*/ 681058 h 679450"/>
              <a:gd name="connsiteX4" fmla="*/ 13261 w 1263650"/>
              <a:gd name="connsiteY4" fmla="*/ 9726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9726"/>
                </a:moveTo>
                <a:lnTo>
                  <a:pt x="1274902" y="9726"/>
                </a:lnTo>
                <a:lnTo>
                  <a:pt x="1274902" y="681058"/>
                </a:lnTo>
                <a:lnTo>
                  <a:pt x="13261" y="681058"/>
                </a:lnTo>
                <a:lnTo>
                  <a:pt x="13261" y="9726"/>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7" name="Freeform 5527"/>
          <p:cNvSpPr/>
          <p:nvPr/>
        </p:nvSpPr>
        <p:spPr>
          <a:xfrm>
            <a:off x="9886950" y="3308350"/>
            <a:ext cx="1263650" cy="679450"/>
          </a:xfrm>
          <a:custGeom>
            <a:avLst/>
            <a:gdLst>
              <a:gd name="connsiteX0" fmla="*/ 13261 w 1263650"/>
              <a:gd name="connsiteY0" fmla="*/ 9725 h 679450"/>
              <a:gd name="connsiteX1" fmla="*/ 1274899 w 1263650"/>
              <a:gd name="connsiteY1" fmla="*/ 9725 h 679450"/>
              <a:gd name="connsiteX2" fmla="*/ 1274899 w 1263650"/>
              <a:gd name="connsiteY2" fmla="*/ 681056 h 679450"/>
              <a:gd name="connsiteX3" fmla="*/ 13261 w 1263650"/>
              <a:gd name="connsiteY3" fmla="*/ 681056 h 679450"/>
              <a:gd name="connsiteX4" fmla="*/ 13261 w 1263650"/>
              <a:gd name="connsiteY4" fmla="*/ 9725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9725"/>
                </a:moveTo>
                <a:lnTo>
                  <a:pt x="1274899" y="9725"/>
                </a:lnTo>
                <a:lnTo>
                  <a:pt x="1274899" y="681056"/>
                </a:lnTo>
                <a:lnTo>
                  <a:pt x="13261" y="681056"/>
                </a:lnTo>
                <a:lnTo>
                  <a:pt x="13261" y="9725"/>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8" name="Freeform 5528"/>
          <p:cNvSpPr/>
          <p:nvPr/>
        </p:nvSpPr>
        <p:spPr>
          <a:xfrm>
            <a:off x="9886950" y="4273550"/>
            <a:ext cx="1263650" cy="666750"/>
          </a:xfrm>
          <a:custGeom>
            <a:avLst/>
            <a:gdLst>
              <a:gd name="connsiteX0" fmla="*/ 13261 w 1263650"/>
              <a:gd name="connsiteY0" fmla="*/ 7154 h 666750"/>
              <a:gd name="connsiteX1" fmla="*/ 1274902 w 1263650"/>
              <a:gd name="connsiteY1" fmla="*/ 7154 h 666750"/>
              <a:gd name="connsiteX2" fmla="*/ 1274902 w 1263650"/>
              <a:gd name="connsiteY2" fmla="*/ 678486 h 666750"/>
              <a:gd name="connsiteX3" fmla="*/ 13261 w 1263650"/>
              <a:gd name="connsiteY3" fmla="*/ 678486 h 666750"/>
              <a:gd name="connsiteX4" fmla="*/ 13261 w 1263650"/>
              <a:gd name="connsiteY4" fmla="*/ 715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66750">
                <a:moveTo>
                  <a:pt x="13261" y="7154"/>
                </a:moveTo>
                <a:lnTo>
                  <a:pt x="1274902" y="7154"/>
                </a:lnTo>
                <a:lnTo>
                  <a:pt x="1274902" y="678486"/>
                </a:lnTo>
                <a:lnTo>
                  <a:pt x="13261" y="678486"/>
                </a:lnTo>
                <a:lnTo>
                  <a:pt x="13261" y="7154"/>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9" name="Freeform 5529"/>
          <p:cNvSpPr/>
          <p:nvPr/>
        </p:nvSpPr>
        <p:spPr>
          <a:xfrm>
            <a:off x="9886950" y="4273550"/>
            <a:ext cx="1263650" cy="666750"/>
          </a:xfrm>
          <a:custGeom>
            <a:avLst/>
            <a:gdLst>
              <a:gd name="connsiteX0" fmla="*/ 13261 w 1263650"/>
              <a:gd name="connsiteY0" fmla="*/ 7153 h 666750"/>
              <a:gd name="connsiteX1" fmla="*/ 1274899 w 1263650"/>
              <a:gd name="connsiteY1" fmla="*/ 7153 h 666750"/>
              <a:gd name="connsiteX2" fmla="*/ 1274899 w 1263650"/>
              <a:gd name="connsiteY2" fmla="*/ 678484 h 666750"/>
              <a:gd name="connsiteX3" fmla="*/ 13261 w 1263650"/>
              <a:gd name="connsiteY3" fmla="*/ 678484 h 666750"/>
              <a:gd name="connsiteX4" fmla="*/ 13261 w 1263650"/>
              <a:gd name="connsiteY4" fmla="*/ 7153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66750">
                <a:moveTo>
                  <a:pt x="13261" y="7153"/>
                </a:moveTo>
                <a:lnTo>
                  <a:pt x="1274899" y="7153"/>
                </a:lnTo>
                <a:lnTo>
                  <a:pt x="1274899" y="678484"/>
                </a:lnTo>
                <a:lnTo>
                  <a:pt x="13261" y="678484"/>
                </a:lnTo>
                <a:lnTo>
                  <a:pt x="13261" y="7153"/>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0" name="Freeform 5530"/>
          <p:cNvSpPr/>
          <p:nvPr/>
        </p:nvSpPr>
        <p:spPr>
          <a:xfrm>
            <a:off x="9886950" y="5226050"/>
            <a:ext cx="1263650" cy="679450"/>
          </a:xfrm>
          <a:custGeom>
            <a:avLst/>
            <a:gdLst>
              <a:gd name="connsiteX0" fmla="*/ 13260 w 1263650"/>
              <a:gd name="connsiteY0" fmla="*/ 17282 h 679450"/>
              <a:gd name="connsiteX1" fmla="*/ 1274901 w 1263650"/>
              <a:gd name="connsiteY1" fmla="*/ 17282 h 679450"/>
              <a:gd name="connsiteX2" fmla="*/ 1274901 w 1263650"/>
              <a:gd name="connsiteY2" fmla="*/ 688614 h 679450"/>
              <a:gd name="connsiteX3" fmla="*/ 13260 w 1263650"/>
              <a:gd name="connsiteY3" fmla="*/ 688614 h 679450"/>
              <a:gd name="connsiteX4" fmla="*/ 13260 w 1263650"/>
              <a:gd name="connsiteY4" fmla="*/ 17282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0" y="17282"/>
                </a:moveTo>
                <a:lnTo>
                  <a:pt x="1274901" y="17282"/>
                </a:lnTo>
                <a:lnTo>
                  <a:pt x="1274901" y="688614"/>
                </a:lnTo>
                <a:lnTo>
                  <a:pt x="13260" y="688614"/>
                </a:lnTo>
                <a:lnTo>
                  <a:pt x="13260" y="17282"/>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1" name="Freeform 5531"/>
          <p:cNvSpPr/>
          <p:nvPr/>
        </p:nvSpPr>
        <p:spPr>
          <a:xfrm>
            <a:off x="9886950" y="5226050"/>
            <a:ext cx="1263650" cy="679450"/>
          </a:xfrm>
          <a:custGeom>
            <a:avLst/>
            <a:gdLst>
              <a:gd name="connsiteX0" fmla="*/ 13261 w 1263650"/>
              <a:gd name="connsiteY0" fmla="*/ 17282 h 679450"/>
              <a:gd name="connsiteX1" fmla="*/ 1274899 w 1263650"/>
              <a:gd name="connsiteY1" fmla="*/ 17282 h 679450"/>
              <a:gd name="connsiteX2" fmla="*/ 1274899 w 1263650"/>
              <a:gd name="connsiteY2" fmla="*/ 688613 h 679450"/>
              <a:gd name="connsiteX3" fmla="*/ 13261 w 1263650"/>
              <a:gd name="connsiteY3" fmla="*/ 688613 h 679450"/>
              <a:gd name="connsiteX4" fmla="*/ 13261 w 1263650"/>
              <a:gd name="connsiteY4" fmla="*/ 17282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17282"/>
                </a:moveTo>
                <a:lnTo>
                  <a:pt x="1274899" y="17282"/>
                </a:lnTo>
                <a:lnTo>
                  <a:pt x="1274899" y="688613"/>
                </a:lnTo>
                <a:lnTo>
                  <a:pt x="13261" y="688613"/>
                </a:lnTo>
                <a:lnTo>
                  <a:pt x="13261" y="17282"/>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2" name="Freeform 5532"/>
          <p:cNvSpPr/>
          <p:nvPr/>
        </p:nvSpPr>
        <p:spPr>
          <a:xfrm>
            <a:off x="5962650" y="3740150"/>
            <a:ext cx="1263650" cy="679450"/>
          </a:xfrm>
          <a:custGeom>
            <a:avLst/>
            <a:gdLst>
              <a:gd name="connsiteX0" fmla="*/ 11098 w 1263650"/>
              <a:gd name="connsiteY0" fmla="*/ 10047 h 679450"/>
              <a:gd name="connsiteX1" fmla="*/ 1272739 w 1263650"/>
              <a:gd name="connsiteY1" fmla="*/ 10047 h 679450"/>
              <a:gd name="connsiteX2" fmla="*/ 1272739 w 1263650"/>
              <a:gd name="connsiteY2" fmla="*/ 681379 h 679450"/>
              <a:gd name="connsiteX3" fmla="*/ 11098 w 1263650"/>
              <a:gd name="connsiteY3" fmla="*/ 681379 h 679450"/>
              <a:gd name="connsiteX4" fmla="*/ 11098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1098" y="10047"/>
                </a:moveTo>
                <a:lnTo>
                  <a:pt x="1272739" y="10047"/>
                </a:lnTo>
                <a:lnTo>
                  <a:pt x="1272739" y="681379"/>
                </a:lnTo>
                <a:lnTo>
                  <a:pt x="11098" y="681379"/>
                </a:lnTo>
                <a:lnTo>
                  <a:pt x="11098" y="1004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3" name="Freeform 5533"/>
          <p:cNvSpPr/>
          <p:nvPr/>
        </p:nvSpPr>
        <p:spPr>
          <a:xfrm>
            <a:off x="5962650" y="3740150"/>
            <a:ext cx="1263650" cy="679450"/>
          </a:xfrm>
          <a:custGeom>
            <a:avLst/>
            <a:gdLst>
              <a:gd name="connsiteX0" fmla="*/ 11098 w 1263650"/>
              <a:gd name="connsiteY0" fmla="*/ 10047 h 679450"/>
              <a:gd name="connsiteX1" fmla="*/ 1272737 w 1263650"/>
              <a:gd name="connsiteY1" fmla="*/ 10047 h 679450"/>
              <a:gd name="connsiteX2" fmla="*/ 1272737 w 1263650"/>
              <a:gd name="connsiteY2" fmla="*/ 681377 h 679450"/>
              <a:gd name="connsiteX3" fmla="*/ 11098 w 1263650"/>
              <a:gd name="connsiteY3" fmla="*/ 681377 h 679450"/>
              <a:gd name="connsiteX4" fmla="*/ 11098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1098" y="10047"/>
                </a:moveTo>
                <a:lnTo>
                  <a:pt x="1272737" y="10047"/>
                </a:lnTo>
                <a:lnTo>
                  <a:pt x="1272737" y="681377"/>
                </a:lnTo>
                <a:lnTo>
                  <a:pt x="11098" y="681377"/>
                </a:lnTo>
                <a:lnTo>
                  <a:pt x="11098" y="10047"/>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4" name="Freeform 5534"/>
          <p:cNvSpPr/>
          <p:nvPr/>
        </p:nvSpPr>
        <p:spPr>
          <a:xfrm>
            <a:off x="7232650" y="4070350"/>
            <a:ext cx="781050" cy="19050"/>
          </a:xfrm>
          <a:custGeom>
            <a:avLst/>
            <a:gdLst>
              <a:gd name="connsiteX0" fmla="*/ 2730 w 781050"/>
              <a:gd name="connsiteY0" fmla="*/ 16676 h 19050"/>
              <a:gd name="connsiteX1" fmla="*/ 787633 w 781050"/>
              <a:gd name="connsiteY1" fmla="*/ 16676 h 19050"/>
            </a:gdLst>
            <a:ahLst/>
            <a:cxnLst>
              <a:cxn ang="0">
                <a:pos x="connsiteX0" y="connsiteY0"/>
              </a:cxn>
              <a:cxn ang="0">
                <a:pos x="connsiteX1" y="connsiteY1"/>
              </a:cxn>
            </a:cxnLst>
            <a:rect l="l" t="t" r="r" b="b"/>
            <a:pathLst>
              <a:path w="781050" h="19050">
                <a:moveTo>
                  <a:pt x="2730" y="16676"/>
                </a:moveTo>
                <a:lnTo>
                  <a:pt x="787633" y="16676"/>
                </a:lnTo>
              </a:path>
            </a:pathLst>
          </a:custGeom>
          <a:ln w="8676">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5" name="Freeform 5535"/>
          <p:cNvSpPr/>
          <p:nvPr/>
        </p:nvSpPr>
        <p:spPr>
          <a:xfrm>
            <a:off x="7994650" y="4032250"/>
            <a:ext cx="82550" cy="82550"/>
          </a:xfrm>
          <a:custGeom>
            <a:avLst/>
            <a:gdLst>
              <a:gd name="connsiteX0" fmla="*/ 13036 w 82550"/>
              <a:gd name="connsiteY0" fmla="*/ 17802 h 82550"/>
              <a:gd name="connsiteX1" fmla="*/ 89123 w 82550"/>
              <a:gd name="connsiteY1" fmla="*/ 56127 h 82550"/>
              <a:gd name="connsiteX2" fmla="*/ 12810 w 82550"/>
              <a:gd name="connsiteY2" fmla="*/ 94002 h 82550"/>
              <a:gd name="connsiteX3" fmla="*/ 13036 w 82550"/>
              <a:gd name="connsiteY3" fmla="*/ 17802 h 82550"/>
            </a:gdLst>
            <a:ahLst/>
            <a:cxnLst>
              <a:cxn ang="0">
                <a:pos x="connsiteX0" y="connsiteY0"/>
              </a:cxn>
              <a:cxn ang="0">
                <a:pos x="connsiteX1" y="connsiteY1"/>
              </a:cxn>
              <a:cxn ang="0">
                <a:pos x="connsiteX2" y="connsiteY2"/>
              </a:cxn>
              <a:cxn ang="0">
                <a:pos x="connsiteX3" y="connsiteY3"/>
              </a:cxn>
            </a:cxnLst>
            <a:rect l="l" t="t" r="r" b="b"/>
            <a:pathLst>
              <a:path w="82550" h="82550">
                <a:moveTo>
                  <a:pt x="13036" y="17802"/>
                </a:moveTo>
                <a:lnTo>
                  <a:pt x="89123" y="56127"/>
                </a:lnTo>
                <a:lnTo>
                  <a:pt x="12810" y="94002"/>
                </a:lnTo>
                <a:lnTo>
                  <a:pt x="13036" y="17802"/>
                </a:lnTo>
                <a:close/>
              </a:path>
            </a:pathLst>
          </a:custGeom>
          <a:solidFill>
            <a:srgbClr val="43474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6" name="Freeform 5536"/>
          <p:cNvSpPr/>
          <p:nvPr/>
        </p:nvSpPr>
        <p:spPr>
          <a:xfrm>
            <a:off x="5327650" y="2343150"/>
            <a:ext cx="6350" cy="3511550"/>
          </a:xfrm>
          <a:custGeom>
            <a:avLst/>
            <a:gdLst>
              <a:gd name="connsiteX0" fmla="*/ 8278 w 6350"/>
              <a:gd name="connsiteY0" fmla="*/ 12297 h 3511550"/>
              <a:gd name="connsiteX1" fmla="*/ 8280 w 6350"/>
              <a:gd name="connsiteY1" fmla="*/ 3513632 h 3511550"/>
            </a:gdLst>
            <a:ahLst/>
            <a:cxnLst>
              <a:cxn ang="0">
                <a:pos x="connsiteX0" y="connsiteY0"/>
              </a:cxn>
              <a:cxn ang="0">
                <a:pos x="connsiteX1" y="connsiteY1"/>
              </a:cxn>
            </a:cxnLst>
            <a:rect l="l" t="t" r="r" b="b"/>
            <a:pathLst>
              <a:path w="6350" h="3511550">
                <a:moveTo>
                  <a:pt x="8278" y="12297"/>
                </a:moveTo>
                <a:lnTo>
                  <a:pt x="8280" y="3513632"/>
                </a:lnTo>
              </a:path>
            </a:pathLst>
          </a:custGeom>
          <a:ln w="6349">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38" name="Picture 5538"/>
          <p:cNvPicPr>
            <a:picLocks noChangeAspect="1"/>
          </p:cNvPicPr>
          <p:nvPr/>
        </p:nvPicPr>
        <p:blipFill>
          <a:blip r:embed="rId3"/>
          <a:stretch>
            <a:fillRect/>
          </a:stretch>
        </p:blipFill>
        <p:spPr>
          <a:xfrm>
            <a:off x="8100059" y="2674620"/>
            <a:ext cx="1805939" cy="2903220"/>
          </a:xfrm>
          <a:prstGeom prst="rect">
            <a:avLst/>
          </a:prstGeom>
        </p:spPr>
      </p:pic>
      <p:sp>
        <p:nvSpPr>
          <p:cNvPr id="3" name="TextBox 5538"/>
          <p:cNvSpPr txBox="1"/>
          <p:nvPr/>
        </p:nvSpPr>
        <p:spPr>
          <a:xfrm>
            <a:off x="929639" y="419192"/>
            <a:ext cx="8423147" cy="1458656"/>
          </a:xfrm>
          <a:prstGeom prst="rect">
            <a:avLst/>
          </a:prstGeom>
          <a:noFill/>
        </p:spPr>
        <p:txBody>
          <a:bodyPr wrap="square" lIns="0" tIns="0" rIns="0" bIns="0" rtlCol="0">
            <a:spAutoFit/>
          </a:bodyPr>
          <a:lstStyle/>
          <a:p>
            <a:pPr marL="0">
              <a:lnSpc>
                <a:spcPct val="100000"/>
              </a:lnSpc>
            </a:pPr>
            <a:r>
              <a:rPr lang="en-US" altLang="zh-CN" sz="4400" spc="-114" dirty="0">
                <a:solidFill>
                  <a:srgbClr val="434747"/>
                </a:solidFill>
                <a:latin typeface="Times New Roman"/>
                <a:ea typeface="Times New Roman"/>
              </a:rPr>
              <a:t>Amazon</a:t>
            </a:r>
            <a:r>
              <a:rPr lang="en-US" altLang="zh-CN" sz="4400" spc="129" dirty="0">
                <a:solidFill>
                  <a:srgbClr val="434747"/>
                </a:solidFill>
                <a:latin typeface="Times New Roman"/>
                <a:cs typeface="Times New Roman"/>
              </a:rPr>
              <a:t> </a:t>
            </a:r>
            <a:r>
              <a:rPr lang="en-US" altLang="zh-CN" sz="4400" spc="-125" dirty="0">
                <a:solidFill>
                  <a:srgbClr val="434747"/>
                </a:solidFill>
                <a:latin typeface="Times New Roman"/>
                <a:ea typeface="Times New Roman"/>
              </a:rPr>
              <a:t>SNS</a:t>
            </a:r>
          </a:p>
          <a:p>
            <a:pPr>
              <a:lnSpc>
                <a:spcPts val="1000"/>
              </a:lnSpc>
            </a:pPr>
            <a:endParaRPr lang="en-US" dirty="0"/>
          </a:p>
          <a:p>
            <a:pPr>
              <a:lnSpc>
                <a:spcPts val="1845"/>
              </a:lnSpc>
            </a:pPr>
            <a:endParaRPr lang="en-US" dirty="0"/>
          </a:p>
          <a:p>
            <a:pPr marL="0">
              <a:lnSpc>
                <a:spcPct val="100000"/>
              </a:lnSpc>
            </a:pPr>
            <a:r>
              <a:rPr lang="en-US" altLang="zh-CN" sz="2800" dirty="0">
                <a:solidFill>
                  <a:srgbClr val="434747"/>
                </a:solidFill>
                <a:latin typeface="Arial"/>
                <a:ea typeface="Arial"/>
              </a:rPr>
              <a:t>•</a:t>
            </a:r>
            <a:r>
              <a:rPr lang="en-US" altLang="zh-CN" sz="2800" spc="-50" dirty="0">
                <a:solidFill>
                  <a:srgbClr val="434747"/>
                </a:solidFill>
                <a:latin typeface="Arial"/>
                <a:cs typeface="Arial"/>
              </a:rPr>
              <a:t> </a:t>
            </a:r>
            <a:r>
              <a:rPr lang="en-US" altLang="zh-CN" sz="2800" dirty="0">
                <a:solidFill>
                  <a:srgbClr val="434747"/>
                </a:solidFill>
                <a:latin typeface="Times New Roman"/>
                <a:ea typeface="Times New Roman"/>
              </a:rPr>
              <a:t>What</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if</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you</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want</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44" dirty="0">
                <a:solidFill>
                  <a:srgbClr val="434747"/>
                </a:solidFill>
                <a:latin typeface="Times New Roman"/>
                <a:cs typeface="Times New Roman"/>
              </a:rPr>
              <a:t> </a:t>
            </a:r>
            <a:r>
              <a:rPr lang="en-US" altLang="zh-CN" sz="2800" dirty="0">
                <a:solidFill>
                  <a:srgbClr val="434747"/>
                </a:solidFill>
                <a:latin typeface="Times New Roman"/>
                <a:ea typeface="Times New Roman"/>
              </a:rPr>
              <a:t>send</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one</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message</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many</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receivers?</a:t>
            </a:r>
          </a:p>
        </p:txBody>
      </p:sp>
      <p:sp>
        <p:nvSpPr>
          <p:cNvPr id="5539" name="TextBox 5539"/>
          <p:cNvSpPr txBox="1"/>
          <p:nvPr/>
        </p:nvSpPr>
        <p:spPr>
          <a:xfrm>
            <a:off x="1006098" y="2261886"/>
            <a:ext cx="1053657" cy="2093976"/>
          </a:xfrm>
          <a:prstGeom prst="rect">
            <a:avLst/>
          </a:prstGeom>
          <a:noFill/>
        </p:spPr>
        <p:txBody>
          <a:bodyPr wrap="square" lIns="0" tIns="0" rIns="0" bIns="0" rtlCol="0">
            <a:spAutoFit/>
          </a:bodyPr>
          <a:lstStyle/>
          <a:p>
            <a:pPr marL="0">
              <a:lnSpc>
                <a:spcPct val="100000"/>
              </a:lnSpc>
            </a:pPr>
            <a:r>
              <a:rPr lang="en-US" altLang="zh-CN" sz="1800" b="1" spc="-10" dirty="0">
                <a:solidFill>
                  <a:srgbClr val="434747"/>
                </a:solidFill>
                <a:latin typeface="Calibri"/>
                <a:ea typeface="Calibri"/>
              </a:rPr>
              <a:t>Dir</a:t>
            </a:r>
            <a:r>
              <a:rPr lang="en-US" altLang="zh-CN" sz="1800" b="1" spc="-5" dirty="0">
                <a:solidFill>
                  <a:srgbClr val="434747"/>
                </a:solidFill>
                <a:latin typeface="Calibri"/>
                <a:ea typeface="Calibri"/>
              </a:rPr>
              <a:t>ect</a:t>
            </a:r>
          </a:p>
          <a:p>
            <a:pPr marL="0">
              <a:lnSpc>
                <a:spcPct val="100000"/>
              </a:lnSpc>
            </a:pPr>
            <a:r>
              <a:rPr lang="en-US" altLang="zh-CN" sz="1800" b="1" spc="-15" dirty="0">
                <a:solidFill>
                  <a:srgbClr val="434747"/>
                </a:solidFill>
                <a:latin typeface="Calibri"/>
                <a:ea typeface="Calibri"/>
              </a:rPr>
              <a:t>integ</a:t>
            </a:r>
            <a:r>
              <a:rPr lang="en-US" altLang="zh-CN" sz="1800" b="1" spc="-10" dirty="0">
                <a:solidFill>
                  <a:srgbClr val="434747"/>
                </a:solidFill>
                <a:latin typeface="Calibri"/>
                <a:ea typeface="Calibri"/>
              </a:rPr>
              <a:t>ration</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810"/>
              </a:lnSpc>
            </a:pPr>
            <a:endParaRPr lang="en-US" dirty="0"/>
          </a:p>
          <a:p>
            <a:pPr marL="0" indent="317392">
              <a:lnSpc>
                <a:spcPct val="100000"/>
              </a:lnSpc>
            </a:pPr>
            <a:r>
              <a:rPr lang="en-US" altLang="zh-CN" sz="1800" spc="-5" dirty="0">
                <a:solidFill>
                  <a:srgbClr val="FEFEFE"/>
                </a:solidFill>
                <a:latin typeface="Calibri"/>
                <a:ea typeface="Calibri"/>
              </a:rPr>
              <a:t>Bu</a:t>
            </a:r>
            <a:r>
              <a:rPr lang="en-US" altLang="zh-CN" sz="1800" dirty="0">
                <a:solidFill>
                  <a:srgbClr val="FEFEFE"/>
                </a:solidFill>
                <a:latin typeface="Calibri"/>
                <a:ea typeface="Calibri"/>
              </a:rPr>
              <a:t>ying</a:t>
            </a:r>
          </a:p>
          <a:p>
            <a:pPr marL="0" indent="298088">
              <a:lnSpc>
                <a:spcPct val="101666"/>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p:txBody>
      </p:sp>
      <p:sp>
        <p:nvSpPr>
          <p:cNvPr id="5540" name="TextBox 5540"/>
          <p:cNvSpPr txBox="1"/>
          <p:nvPr/>
        </p:nvSpPr>
        <p:spPr>
          <a:xfrm>
            <a:off x="3480362" y="2353326"/>
            <a:ext cx="1075962" cy="3307079"/>
          </a:xfrm>
          <a:prstGeom prst="rect">
            <a:avLst/>
          </a:prstGeom>
          <a:noFill/>
        </p:spPr>
        <p:txBody>
          <a:bodyPr wrap="square" lIns="0" tIns="0" rIns="0" bIns="0" rtlCol="0">
            <a:spAutoFit/>
          </a:bodyPr>
          <a:lstStyle/>
          <a:p>
            <a:pPr marL="0" indent="278193">
              <a:lnSpc>
                <a:spcPct val="100000"/>
              </a:lnSpc>
            </a:pPr>
            <a:r>
              <a:rPr lang="en-US" altLang="zh-CN" sz="1800" spc="-5" dirty="0">
                <a:solidFill>
                  <a:srgbClr val="FEFEFE"/>
                </a:solidFill>
                <a:latin typeface="Calibri"/>
                <a:ea typeface="Calibri"/>
              </a:rPr>
              <a:t>Ema</a:t>
            </a:r>
            <a:r>
              <a:rPr lang="en-US" altLang="zh-CN" sz="1800" dirty="0">
                <a:solidFill>
                  <a:srgbClr val="FEFEFE"/>
                </a:solidFill>
                <a:latin typeface="Calibri"/>
                <a:ea typeface="Calibri"/>
              </a:rPr>
              <a:t>il</a:t>
            </a:r>
          </a:p>
          <a:p>
            <a:pPr marL="0">
              <a:lnSpc>
                <a:spcPct val="100000"/>
              </a:lnSpc>
            </a:pPr>
            <a:r>
              <a:rPr lang="en-US" altLang="zh-CN" sz="1800" spc="-5" dirty="0">
                <a:solidFill>
                  <a:srgbClr val="FEFEFE"/>
                </a:solidFill>
                <a:latin typeface="Calibri"/>
                <a:ea typeface="Calibri"/>
              </a:rPr>
              <a:t>notificati</a:t>
            </a:r>
            <a:r>
              <a:rPr lang="en-US" altLang="zh-CN" sz="1800" dirty="0">
                <a:solidFill>
                  <a:srgbClr val="FEFEFE"/>
                </a:solidFill>
                <a:latin typeface="Calibri"/>
                <a:ea typeface="Calibri"/>
              </a:rPr>
              <a:t>on</a:t>
            </a:r>
          </a:p>
          <a:p>
            <a:pPr>
              <a:lnSpc>
                <a:spcPts val="1000"/>
              </a:lnSpc>
            </a:pPr>
            <a:endParaRPr lang="en-US" dirty="0"/>
          </a:p>
          <a:p>
            <a:pPr>
              <a:lnSpc>
                <a:spcPts val="1000"/>
              </a:lnSpc>
            </a:pPr>
            <a:endParaRPr lang="en-US" dirty="0"/>
          </a:p>
          <a:p>
            <a:pPr>
              <a:lnSpc>
                <a:spcPts val="1260"/>
              </a:lnSpc>
            </a:pPr>
            <a:endParaRPr lang="en-US" dirty="0"/>
          </a:p>
          <a:p>
            <a:pPr marL="0" indent="267079">
              <a:lnSpc>
                <a:spcPct val="100000"/>
              </a:lnSpc>
            </a:pPr>
            <a:r>
              <a:rPr lang="en-US" altLang="zh-CN" sz="1800" spc="-15" dirty="0">
                <a:solidFill>
                  <a:srgbClr val="FEFEFE"/>
                </a:solidFill>
                <a:latin typeface="Calibri"/>
                <a:ea typeface="Calibri"/>
              </a:rPr>
              <a:t>Fra</a:t>
            </a:r>
            <a:r>
              <a:rPr lang="en-US" altLang="zh-CN" sz="1800" spc="-5" dirty="0">
                <a:solidFill>
                  <a:srgbClr val="FEFEFE"/>
                </a:solidFill>
                <a:latin typeface="Calibri"/>
                <a:ea typeface="Calibri"/>
              </a:rPr>
              <a:t>ud</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250"/>
              </a:lnSpc>
            </a:pPr>
            <a:endParaRPr lang="en-US" dirty="0"/>
          </a:p>
          <a:p>
            <a:pPr marL="0" indent="132141">
              <a:lnSpc>
                <a:spcPct val="100000"/>
              </a:lnSpc>
            </a:pPr>
            <a:r>
              <a:rPr lang="en-US" altLang="zh-CN" sz="1800" spc="5" dirty="0">
                <a:solidFill>
                  <a:srgbClr val="FEFEFE"/>
                </a:solidFill>
                <a:latin typeface="Calibri"/>
                <a:ea typeface="Calibri"/>
              </a:rPr>
              <a:t>Sh</a:t>
            </a:r>
            <a:r>
              <a:rPr lang="en-US" altLang="zh-CN" sz="1800" dirty="0">
                <a:solidFill>
                  <a:srgbClr val="FEFEFE"/>
                </a:solidFill>
                <a:latin typeface="Calibri"/>
                <a:ea typeface="Calibri"/>
              </a:rPr>
              <a:t>ipping</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000"/>
              </a:lnSpc>
            </a:pPr>
            <a:endParaRPr lang="en-US" dirty="0"/>
          </a:p>
          <a:p>
            <a:pPr>
              <a:lnSpc>
                <a:spcPts val="1364"/>
              </a:lnSpc>
            </a:pPr>
            <a:endParaRPr lang="en-US" dirty="0"/>
          </a:p>
          <a:p>
            <a:pPr marL="0" indent="12284">
              <a:lnSpc>
                <a:spcPct val="101666"/>
              </a:lnSpc>
            </a:pPr>
            <a:r>
              <a:rPr lang="en-US" altLang="zh-CN" sz="1800" dirty="0">
                <a:solidFill>
                  <a:srgbClr val="FEFEFE"/>
                </a:solidFill>
                <a:latin typeface="Calibri"/>
                <a:ea typeface="Calibri"/>
              </a:rPr>
              <a:t>SQS</a:t>
            </a:r>
            <a:r>
              <a:rPr lang="en-US" altLang="zh-CN" sz="1800" spc="5" dirty="0">
                <a:solidFill>
                  <a:srgbClr val="FEFEFE"/>
                </a:solidFill>
                <a:latin typeface="Calibri"/>
                <a:cs typeface="Calibri"/>
              </a:rPr>
              <a:t> </a:t>
            </a:r>
            <a:r>
              <a:rPr lang="en-US" altLang="zh-CN" sz="1800" dirty="0">
                <a:solidFill>
                  <a:srgbClr val="FEFEFE"/>
                </a:solidFill>
                <a:latin typeface="Calibri"/>
                <a:ea typeface="Calibri"/>
              </a:rPr>
              <a:t>Queue</a:t>
            </a:r>
          </a:p>
        </p:txBody>
      </p:sp>
      <p:sp>
        <p:nvSpPr>
          <p:cNvPr id="5541" name="TextBox 5541"/>
          <p:cNvSpPr txBox="1"/>
          <p:nvPr/>
        </p:nvSpPr>
        <p:spPr>
          <a:xfrm>
            <a:off x="5874216" y="2266458"/>
            <a:ext cx="1076103" cy="2089404"/>
          </a:xfrm>
          <a:prstGeom prst="rect">
            <a:avLst/>
          </a:prstGeom>
          <a:noFill/>
        </p:spPr>
        <p:txBody>
          <a:bodyPr wrap="square" lIns="0" tIns="0" rIns="0" bIns="0" rtlCol="0">
            <a:spAutoFit/>
          </a:bodyPr>
          <a:lstStyle/>
          <a:p>
            <a:pPr marL="0">
              <a:lnSpc>
                <a:spcPct val="101666"/>
              </a:lnSpc>
            </a:pPr>
            <a:r>
              <a:rPr lang="en-US" altLang="zh-CN" sz="1800" b="1" dirty="0">
                <a:solidFill>
                  <a:srgbClr val="434747"/>
                </a:solidFill>
                <a:latin typeface="Calibri"/>
                <a:ea typeface="Calibri"/>
              </a:rPr>
              <a:t>Pub</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a:t>
            </a:r>
            <a:r>
              <a:rPr lang="en-US" altLang="zh-CN" sz="1800" b="1" spc="-10" dirty="0">
                <a:solidFill>
                  <a:srgbClr val="434747"/>
                </a:solidFill>
                <a:latin typeface="Calibri"/>
                <a:cs typeface="Calibri"/>
              </a:rPr>
              <a:t> </a:t>
            </a:r>
            <a:r>
              <a:rPr lang="en-US" altLang="zh-CN" sz="1800" b="1" dirty="0">
                <a:solidFill>
                  <a:srgbClr val="434747"/>
                </a:solidFill>
                <a:latin typeface="Calibri"/>
                <a:ea typeface="Calibri"/>
              </a:rPr>
              <a:t>Sub</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900"/>
              </a:lnSpc>
            </a:pPr>
            <a:endParaRPr lang="en-US" dirty="0"/>
          </a:p>
          <a:p>
            <a:pPr marL="0" indent="416027">
              <a:lnSpc>
                <a:spcPct val="100000"/>
              </a:lnSpc>
            </a:pPr>
            <a:r>
              <a:rPr lang="en-US" altLang="zh-CN" sz="1800" spc="-5" dirty="0">
                <a:solidFill>
                  <a:srgbClr val="FEFEFE"/>
                </a:solidFill>
                <a:latin typeface="Calibri"/>
                <a:ea typeface="Calibri"/>
              </a:rPr>
              <a:t>Bu</a:t>
            </a:r>
            <a:r>
              <a:rPr lang="en-US" altLang="zh-CN" sz="1800" dirty="0">
                <a:solidFill>
                  <a:srgbClr val="FEFEFE"/>
                </a:solidFill>
                <a:latin typeface="Calibri"/>
                <a:ea typeface="Calibri"/>
              </a:rPr>
              <a:t>ying</a:t>
            </a:r>
          </a:p>
          <a:p>
            <a:pPr marL="0" indent="396723">
              <a:lnSpc>
                <a:spcPct val="101666"/>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p:txBody>
      </p:sp>
      <p:sp>
        <p:nvSpPr>
          <p:cNvPr id="5542" name="TextBox 5542"/>
          <p:cNvSpPr txBox="1"/>
          <p:nvPr/>
        </p:nvSpPr>
        <p:spPr>
          <a:xfrm>
            <a:off x="8069041" y="4625610"/>
            <a:ext cx="920483" cy="278892"/>
          </a:xfrm>
          <a:prstGeom prst="rect">
            <a:avLst/>
          </a:prstGeom>
          <a:noFill/>
        </p:spPr>
        <p:txBody>
          <a:bodyPr wrap="square" lIns="0" tIns="0" rIns="0" bIns="0" rtlCol="0">
            <a:spAutoFit/>
          </a:bodyPr>
          <a:lstStyle/>
          <a:p>
            <a:pPr marL="0">
              <a:lnSpc>
                <a:spcPct val="101666"/>
              </a:lnSpc>
            </a:pPr>
            <a:r>
              <a:rPr lang="en-US" altLang="zh-CN" sz="1800" b="1" spc="-25" dirty="0">
                <a:solidFill>
                  <a:srgbClr val="434747"/>
                </a:solidFill>
                <a:latin typeface="Calibri"/>
                <a:ea typeface="Calibri"/>
              </a:rPr>
              <a:t>SNS</a:t>
            </a:r>
            <a:r>
              <a:rPr lang="en-US" altLang="zh-CN" sz="1800" b="1" dirty="0">
                <a:solidFill>
                  <a:srgbClr val="434747"/>
                </a:solidFill>
                <a:latin typeface="Calibri"/>
                <a:cs typeface="Calibri"/>
              </a:rPr>
              <a:t> </a:t>
            </a:r>
            <a:r>
              <a:rPr lang="en-US" altLang="zh-CN" sz="1800" b="1" spc="-20" dirty="0">
                <a:solidFill>
                  <a:srgbClr val="434747"/>
                </a:solidFill>
                <a:latin typeface="Calibri"/>
                <a:ea typeface="Calibri"/>
              </a:rPr>
              <a:t>Topic</a:t>
            </a:r>
          </a:p>
        </p:txBody>
      </p:sp>
      <p:sp>
        <p:nvSpPr>
          <p:cNvPr id="5543" name="TextBox 5543"/>
          <p:cNvSpPr txBox="1"/>
          <p:nvPr/>
        </p:nvSpPr>
        <p:spPr>
          <a:xfrm>
            <a:off x="9998838" y="2411238"/>
            <a:ext cx="1075962" cy="3307079"/>
          </a:xfrm>
          <a:prstGeom prst="rect">
            <a:avLst/>
          </a:prstGeom>
          <a:noFill/>
        </p:spPr>
        <p:txBody>
          <a:bodyPr wrap="square" lIns="0" tIns="0" rIns="0" bIns="0" rtlCol="0">
            <a:spAutoFit/>
          </a:bodyPr>
          <a:lstStyle/>
          <a:p>
            <a:pPr marL="0" indent="278193">
              <a:lnSpc>
                <a:spcPct val="100000"/>
              </a:lnSpc>
            </a:pPr>
            <a:r>
              <a:rPr lang="en-US" altLang="zh-CN" sz="1800" spc="-5" dirty="0">
                <a:solidFill>
                  <a:srgbClr val="FEFEFE"/>
                </a:solidFill>
                <a:latin typeface="Calibri"/>
                <a:ea typeface="Calibri"/>
              </a:rPr>
              <a:t>Ema</a:t>
            </a:r>
            <a:r>
              <a:rPr lang="en-US" altLang="zh-CN" sz="1800" dirty="0">
                <a:solidFill>
                  <a:srgbClr val="FEFEFE"/>
                </a:solidFill>
                <a:latin typeface="Calibri"/>
                <a:ea typeface="Calibri"/>
              </a:rPr>
              <a:t>il</a:t>
            </a:r>
          </a:p>
          <a:p>
            <a:pPr marL="0">
              <a:lnSpc>
                <a:spcPct val="100000"/>
              </a:lnSpc>
            </a:pPr>
            <a:r>
              <a:rPr lang="en-US" altLang="zh-CN" sz="1800" spc="-5" dirty="0">
                <a:solidFill>
                  <a:srgbClr val="FEFEFE"/>
                </a:solidFill>
                <a:latin typeface="Calibri"/>
                <a:ea typeface="Calibri"/>
              </a:rPr>
              <a:t>notificati</a:t>
            </a:r>
            <a:r>
              <a:rPr lang="en-US" altLang="zh-CN" sz="1800" dirty="0">
                <a:solidFill>
                  <a:srgbClr val="FEFEFE"/>
                </a:solidFill>
                <a:latin typeface="Calibri"/>
                <a:ea typeface="Calibri"/>
              </a:rPr>
              <a:t>on</a:t>
            </a:r>
          </a:p>
          <a:p>
            <a:pPr>
              <a:lnSpc>
                <a:spcPts val="1000"/>
              </a:lnSpc>
            </a:pPr>
            <a:endParaRPr lang="en-US" dirty="0"/>
          </a:p>
          <a:p>
            <a:pPr>
              <a:lnSpc>
                <a:spcPts val="1000"/>
              </a:lnSpc>
            </a:pPr>
            <a:endParaRPr lang="en-US" dirty="0"/>
          </a:p>
          <a:p>
            <a:pPr>
              <a:lnSpc>
                <a:spcPts val="1260"/>
              </a:lnSpc>
            </a:pPr>
            <a:endParaRPr lang="en-US" dirty="0"/>
          </a:p>
          <a:p>
            <a:pPr marL="0" indent="267079">
              <a:lnSpc>
                <a:spcPct val="100000"/>
              </a:lnSpc>
            </a:pPr>
            <a:r>
              <a:rPr lang="en-US" altLang="zh-CN" sz="1800" spc="-15" dirty="0">
                <a:solidFill>
                  <a:srgbClr val="FEFEFE"/>
                </a:solidFill>
                <a:latin typeface="Calibri"/>
                <a:ea typeface="Calibri"/>
              </a:rPr>
              <a:t>Fra</a:t>
            </a:r>
            <a:r>
              <a:rPr lang="en-US" altLang="zh-CN" sz="1800" spc="-5" dirty="0">
                <a:solidFill>
                  <a:srgbClr val="FEFEFE"/>
                </a:solidFill>
                <a:latin typeface="Calibri"/>
                <a:ea typeface="Calibri"/>
              </a:rPr>
              <a:t>ud</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250"/>
              </a:lnSpc>
            </a:pPr>
            <a:endParaRPr lang="en-US" dirty="0"/>
          </a:p>
          <a:p>
            <a:pPr marL="0" indent="132142">
              <a:lnSpc>
                <a:spcPct val="100000"/>
              </a:lnSpc>
            </a:pPr>
            <a:r>
              <a:rPr lang="en-US" altLang="zh-CN" sz="1800" spc="5" dirty="0">
                <a:solidFill>
                  <a:srgbClr val="FEFEFE"/>
                </a:solidFill>
                <a:latin typeface="Calibri"/>
                <a:ea typeface="Calibri"/>
              </a:rPr>
              <a:t>Sh</a:t>
            </a:r>
            <a:r>
              <a:rPr lang="en-US" altLang="zh-CN" sz="1800" dirty="0">
                <a:solidFill>
                  <a:srgbClr val="FEFEFE"/>
                </a:solidFill>
                <a:latin typeface="Calibri"/>
                <a:ea typeface="Calibri"/>
              </a:rPr>
              <a:t>ipping</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000"/>
              </a:lnSpc>
            </a:pPr>
            <a:endParaRPr lang="en-US" dirty="0"/>
          </a:p>
          <a:p>
            <a:pPr>
              <a:lnSpc>
                <a:spcPts val="1364"/>
              </a:lnSpc>
            </a:pPr>
            <a:endParaRPr lang="en-US" dirty="0"/>
          </a:p>
          <a:p>
            <a:pPr marL="0" indent="12286">
              <a:lnSpc>
                <a:spcPct val="101666"/>
              </a:lnSpc>
            </a:pPr>
            <a:r>
              <a:rPr lang="en-US" altLang="zh-CN" sz="1800" dirty="0">
                <a:solidFill>
                  <a:srgbClr val="FEFEFE"/>
                </a:solidFill>
                <a:latin typeface="Calibri"/>
                <a:ea typeface="Calibri"/>
              </a:rPr>
              <a:t>SQS</a:t>
            </a:r>
            <a:r>
              <a:rPr lang="en-US" altLang="zh-CN" sz="1800" spc="5" dirty="0">
                <a:solidFill>
                  <a:srgbClr val="FEFEFE"/>
                </a:solidFill>
                <a:latin typeface="Calibri"/>
                <a:cs typeface="Calibri"/>
              </a:rPr>
              <a:t> </a:t>
            </a:r>
            <a:r>
              <a:rPr lang="en-US" altLang="zh-CN" sz="1800" dirty="0">
                <a:solidFill>
                  <a:srgbClr val="FEFEFE"/>
                </a:solidFill>
                <a:latin typeface="Calibri"/>
                <a:ea typeface="Calibri"/>
              </a:rPr>
              <a:t>Queue</a:t>
            </a:r>
          </a:p>
        </p:txBody>
      </p:sp>
      <p:sp>
        <p:nvSpPr>
          <p:cNvPr id="5544" name="TextBox 5544"/>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545" name="TextBox 5545"/>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6" name="Freeform 554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47" name="Freeform 554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48" name="Freeform 554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50" name="Picture 5550"/>
          <p:cNvPicPr>
            <a:picLocks noChangeAspect="1"/>
          </p:cNvPicPr>
          <p:nvPr/>
        </p:nvPicPr>
        <p:blipFill>
          <a:blip r:embed="rId2"/>
          <a:stretch>
            <a:fillRect/>
          </a:stretch>
        </p:blipFill>
        <p:spPr>
          <a:xfrm>
            <a:off x="10165080" y="297179"/>
            <a:ext cx="1203960" cy="1219200"/>
          </a:xfrm>
          <a:prstGeom prst="rect">
            <a:avLst/>
          </a:prstGeom>
        </p:spPr>
      </p:pic>
      <p:pic>
        <p:nvPicPr>
          <p:cNvPr id="5551" name="Picture 5551"/>
          <p:cNvPicPr>
            <a:picLocks noChangeAspect="1"/>
          </p:cNvPicPr>
          <p:nvPr/>
        </p:nvPicPr>
        <p:blipFill>
          <a:blip r:embed="rId3"/>
          <a:stretch>
            <a:fillRect/>
          </a:stretch>
        </p:blipFill>
        <p:spPr>
          <a:xfrm>
            <a:off x="2141220" y="4373879"/>
            <a:ext cx="937260" cy="937260"/>
          </a:xfrm>
          <a:prstGeom prst="rect">
            <a:avLst/>
          </a:prstGeom>
        </p:spPr>
      </p:pic>
      <p:sp>
        <p:nvSpPr>
          <p:cNvPr id="2" name="Freeform 5551"/>
          <p:cNvSpPr/>
          <p:nvPr/>
        </p:nvSpPr>
        <p:spPr>
          <a:xfrm>
            <a:off x="5886450" y="3397250"/>
            <a:ext cx="4781550" cy="2876550"/>
          </a:xfrm>
          <a:custGeom>
            <a:avLst/>
            <a:gdLst>
              <a:gd name="connsiteX0" fmla="*/ 7528 w 4781550"/>
              <a:gd name="connsiteY0" fmla="*/ 13816 h 2876550"/>
              <a:gd name="connsiteX1" fmla="*/ 4788627 w 4781550"/>
              <a:gd name="connsiteY1" fmla="*/ 13816 h 2876550"/>
              <a:gd name="connsiteX2" fmla="*/ 4788627 w 4781550"/>
              <a:gd name="connsiteY2" fmla="*/ 2886586 h 2876550"/>
              <a:gd name="connsiteX3" fmla="*/ 7528 w 4781550"/>
              <a:gd name="connsiteY3" fmla="*/ 2886586 h 2876550"/>
              <a:gd name="connsiteX4" fmla="*/ 7528 w 4781550"/>
              <a:gd name="connsiteY4" fmla="*/ 13816 h 287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1550" h="2876550">
                <a:moveTo>
                  <a:pt x="7528" y="13816"/>
                </a:moveTo>
                <a:lnTo>
                  <a:pt x="4788627" y="13816"/>
                </a:lnTo>
                <a:lnTo>
                  <a:pt x="4788627" y="2886586"/>
                </a:lnTo>
                <a:lnTo>
                  <a:pt x="7528" y="2886586"/>
                </a:lnTo>
                <a:lnTo>
                  <a:pt x="7528" y="13816"/>
                </a:lnTo>
                <a:close/>
              </a:path>
            </a:pathLst>
          </a:custGeom>
          <a:solidFill>
            <a:srgbClr val="000000">
              <a:alpha val="0"/>
            </a:srgbClr>
          </a:solidFill>
          <a:ln w="12699">
            <a:solidFill>
              <a:srgbClr val="596985">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52" name="Freeform 5552"/>
          <p:cNvSpPr/>
          <p:nvPr/>
        </p:nvSpPr>
        <p:spPr>
          <a:xfrm>
            <a:off x="3041650" y="4832350"/>
            <a:ext cx="2787650" cy="19050"/>
          </a:xfrm>
          <a:custGeom>
            <a:avLst/>
            <a:gdLst>
              <a:gd name="connsiteX0" fmla="*/ 14700 w 2787650"/>
              <a:gd name="connsiteY0" fmla="*/ 15105 h 19050"/>
              <a:gd name="connsiteX1" fmla="*/ 2788828 w 2787650"/>
              <a:gd name="connsiteY1" fmla="*/ 15105 h 19050"/>
            </a:gdLst>
            <a:ahLst/>
            <a:cxnLst>
              <a:cxn ang="0">
                <a:pos x="connsiteX0" y="connsiteY0"/>
              </a:cxn>
              <a:cxn ang="0">
                <a:pos x="connsiteX1" y="connsiteY1"/>
              </a:cxn>
            </a:cxnLst>
            <a:rect l="l" t="t" r="r" b="b"/>
            <a:pathLst>
              <a:path w="2787650" h="19050">
                <a:moveTo>
                  <a:pt x="14700" y="15105"/>
                </a:moveTo>
                <a:lnTo>
                  <a:pt x="2788828" y="15105"/>
                </a:lnTo>
              </a:path>
            </a:pathLst>
          </a:custGeom>
          <a:ln w="6351">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53" name="Freeform 5553"/>
          <p:cNvSpPr/>
          <p:nvPr/>
        </p:nvSpPr>
        <p:spPr>
          <a:xfrm>
            <a:off x="5810250" y="4794250"/>
            <a:ext cx="82550" cy="82550"/>
          </a:xfrm>
          <a:custGeom>
            <a:avLst/>
            <a:gdLst>
              <a:gd name="connsiteX0" fmla="*/ 7528 w 82550"/>
              <a:gd name="connsiteY0" fmla="*/ 15105 h 82550"/>
              <a:gd name="connsiteX1" fmla="*/ 83728 w 82550"/>
              <a:gd name="connsiteY1" fmla="*/ 53205 h 82550"/>
              <a:gd name="connsiteX2" fmla="*/ 7528 w 82550"/>
              <a:gd name="connsiteY2" fmla="*/ 91305 h 82550"/>
              <a:gd name="connsiteX3" fmla="*/ 7528 w 82550"/>
              <a:gd name="connsiteY3" fmla="*/ 15105 h 82550"/>
            </a:gdLst>
            <a:ahLst/>
            <a:cxnLst>
              <a:cxn ang="0">
                <a:pos x="connsiteX0" y="connsiteY0"/>
              </a:cxn>
              <a:cxn ang="0">
                <a:pos x="connsiteX1" y="connsiteY1"/>
              </a:cxn>
              <a:cxn ang="0">
                <a:pos x="connsiteX2" y="connsiteY2"/>
              </a:cxn>
              <a:cxn ang="0">
                <a:pos x="connsiteX3" y="connsiteY3"/>
              </a:cxn>
            </a:cxnLst>
            <a:rect l="l" t="t" r="r" b="b"/>
            <a:pathLst>
              <a:path w="82550" h="82550">
                <a:moveTo>
                  <a:pt x="7528" y="15105"/>
                </a:moveTo>
                <a:lnTo>
                  <a:pt x="83728" y="53205"/>
                </a:lnTo>
                <a:lnTo>
                  <a:pt x="7528" y="91305"/>
                </a:lnTo>
                <a:lnTo>
                  <a:pt x="7528" y="15105"/>
                </a:lnTo>
                <a:close/>
              </a:path>
            </a:pathLst>
          </a:custGeom>
          <a:solidFill>
            <a:srgbClr val="43474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55" name="Picture 5555"/>
          <p:cNvPicPr>
            <a:picLocks noChangeAspect="1"/>
          </p:cNvPicPr>
          <p:nvPr/>
        </p:nvPicPr>
        <p:blipFill>
          <a:blip r:embed="rId4"/>
          <a:stretch>
            <a:fillRect/>
          </a:stretch>
        </p:blipFill>
        <p:spPr>
          <a:xfrm>
            <a:off x="7955280" y="3870960"/>
            <a:ext cx="647700" cy="1744980"/>
          </a:xfrm>
          <a:prstGeom prst="rect">
            <a:avLst/>
          </a:prstGeom>
        </p:spPr>
      </p:pic>
      <p:pic>
        <p:nvPicPr>
          <p:cNvPr id="5556" name="Picture 5556"/>
          <p:cNvPicPr>
            <a:picLocks noChangeAspect="1"/>
          </p:cNvPicPr>
          <p:nvPr/>
        </p:nvPicPr>
        <p:blipFill>
          <a:blip r:embed="rId5"/>
          <a:stretch>
            <a:fillRect/>
          </a:stretch>
        </p:blipFill>
        <p:spPr>
          <a:xfrm>
            <a:off x="9532620" y="3878579"/>
            <a:ext cx="655320" cy="1752600"/>
          </a:xfrm>
          <a:prstGeom prst="rect">
            <a:avLst/>
          </a:prstGeom>
        </p:spPr>
      </p:pic>
      <p:pic>
        <p:nvPicPr>
          <p:cNvPr id="5557" name="Picture 5557"/>
          <p:cNvPicPr>
            <a:picLocks noChangeAspect="1"/>
          </p:cNvPicPr>
          <p:nvPr/>
        </p:nvPicPr>
        <p:blipFill>
          <a:blip r:embed="rId6"/>
          <a:stretch>
            <a:fillRect/>
          </a:stretch>
        </p:blipFill>
        <p:spPr>
          <a:xfrm>
            <a:off x="6316980" y="3870960"/>
            <a:ext cx="670560" cy="1729739"/>
          </a:xfrm>
          <a:prstGeom prst="rect">
            <a:avLst/>
          </a:prstGeom>
        </p:spPr>
      </p:pic>
      <p:sp>
        <p:nvSpPr>
          <p:cNvPr id="3" name="TextBox 5557"/>
          <p:cNvSpPr txBox="1"/>
          <p:nvPr/>
        </p:nvSpPr>
        <p:spPr>
          <a:xfrm>
            <a:off x="929639" y="419192"/>
            <a:ext cx="10337864" cy="3369468"/>
          </a:xfrm>
          <a:prstGeom prst="rect">
            <a:avLst/>
          </a:prstGeom>
          <a:noFill/>
        </p:spPr>
        <p:txBody>
          <a:bodyPr wrap="square" lIns="0" tIns="0" rIns="0" bIns="0" rtlCol="0">
            <a:spAutoFit/>
          </a:bodyPr>
          <a:lstStyle/>
          <a:p>
            <a:pPr marL="0">
              <a:lnSpc>
                <a:spcPct val="100000"/>
              </a:lnSpc>
            </a:pPr>
            <a:r>
              <a:rPr lang="en-US" altLang="zh-CN" sz="4400" spc="-114" dirty="0">
                <a:solidFill>
                  <a:srgbClr val="434747"/>
                </a:solidFill>
                <a:latin typeface="Times New Roman"/>
                <a:ea typeface="Times New Roman"/>
              </a:rPr>
              <a:t>Amazon</a:t>
            </a:r>
            <a:r>
              <a:rPr lang="en-US" altLang="zh-CN" sz="4400" spc="129" dirty="0">
                <a:solidFill>
                  <a:srgbClr val="434747"/>
                </a:solidFill>
                <a:latin typeface="Times New Roman"/>
                <a:cs typeface="Times New Roman"/>
              </a:rPr>
              <a:t> </a:t>
            </a:r>
            <a:r>
              <a:rPr lang="en-US" altLang="zh-CN" sz="4400" spc="-125" dirty="0">
                <a:solidFill>
                  <a:srgbClr val="434747"/>
                </a:solidFill>
                <a:latin typeface="Times New Roman"/>
                <a:ea typeface="Times New Roman"/>
              </a:rPr>
              <a:t>SNS</a:t>
            </a:r>
          </a:p>
          <a:p>
            <a:pPr>
              <a:lnSpc>
                <a:spcPts val="1000"/>
              </a:lnSpc>
            </a:pPr>
            <a:endParaRPr lang="en-US" dirty="0"/>
          </a:p>
          <a:p>
            <a:pPr>
              <a:lnSpc>
                <a:spcPts val="1925"/>
              </a:lnSpc>
            </a:pPr>
            <a:endParaRPr lang="en-US" dirty="0"/>
          </a:p>
          <a:p>
            <a:pPr marL="0">
              <a:lnSpc>
                <a:spcPct val="100000"/>
              </a:lnSpc>
            </a:pPr>
            <a:r>
              <a:rPr lang="en-US" altLang="zh-CN" sz="2200" dirty="0">
                <a:solidFill>
                  <a:srgbClr val="434747"/>
                </a:solidFill>
                <a:latin typeface="Arial"/>
                <a:ea typeface="Arial"/>
              </a:rPr>
              <a:t>•</a:t>
            </a:r>
            <a:r>
              <a:rPr lang="en-US" altLang="zh-CN" sz="2200" spc="-30" dirty="0">
                <a:solidFill>
                  <a:srgbClr val="434747"/>
                </a:solidFill>
                <a:latin typeface="Arial"/>
                <a:cs typeface="Arial"/>
              </a:rPr>
              <a:t> </a:t>
            </a:r>
            <a:r>
              <a:rPr lang="en-US" altLang="zh-CN" sz="2200" dirty="0">
                <a:solidFill>
                  <a:srgbClr val="434747"/>
                </a:solidFill>
                <a:latin typeface="Times New Roman"/>
                <a:ea typeface="Times New Roman"/>
              </a:rPr>
              <a:t>The</a:t>
            </a:r>
            <a:r>
              <a:rPr lang="en-US" altLang="zh-CN" sz="2200" spc="-34" dirty="0">
                <a:solidFill>
                  <a:srgbClr val="434747"/>
                </a:solidFill>
                <a:latin typeface="Times New Roman"/>
                <a:cs typeface="Times New Roman"/>
              </a:rPr>
              <a:t> </a:t>
            </a:r>
            <a:r>
              <a:rPr lang="en-US" altLang="zh-CN" sz="2200" dirty="0">
                <a:solidFill>
                  <a:srgbClr val="434747"/>
                </a:solidFill>
                <a:latin typeface="Times New Roman"/>
                <a:ea typeface="Times New Roman"/>
              </a:rPr>
              <a:t>“event</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producer”</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only</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sends</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message</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34" dirty="0">
                <a:solidFill>
                  <a:srgbClr val="434747"/>
                </a:solidFill>
                <a:latin typeface="Times New Roman"/>
                <a:cs typeface="Times New Roman"/>
              </a:rPr>
              <a:t> </a:t>
            </a:r>
            <a:r>
              <a:rPr lang="en-US" altLang="zh-CN" sz="2200" dirty="0">
                <a:solidFill>
                  <a:srgbClr val="434747"/>
                </a:solidFill>
                <a:latin typeface="Times New Roman"/>
                <a:ea typeface="Times New Roman"/>
              </a:rPr>
              <a:t>one</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SNS</a:t>
            </a:r>
            <a:r>
              <a:rPr lang="en-US" altLang="zh-CN" sz="2200" spc="-35"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p>
          <a:p>
            <a:pPr>
              <a:lnSpc>
                <a:spcPts val="740"/>
              </a:lnSpc>
            </a:pPr>
            <a:endParaRPr lang="en-US" dirty="0"/>
          </a:p>
          <a:p>
            <a:pPr marL="0">
              <a:lnSpc>
                <a:spcPct val="100000"/>
              </a:lnSpc>
            </a:pPr>
            <a:r>
              <a:rPr lang="en-US" altLang="zh-CN" sz="2200" dirty="0">
                <a:solidFill>
                  <a:srgbClr val="434747"/>
                </a:solidFill>
                <a:latin typeface="Arial"/>
                <a:ea typeface="Arial"/>
              </a:rPr>
              <a:t>•</a:t>
            </a:r>
            <a:r>
              <a:rPr lang="en-US" altLang="zh-CN" sz="2200" spc="-135" dirty="0">
                <a:solidFill>
                  <a:srgbClr val="434747"/>
                </a:solidFill>
                <a:latin typeface="Arial"/>
                <a:cs typeface="Arial"/>
              </a:rPr>
              <a:t> </a:t>
            </a:r>
            <a:r>
              <a:rPr lang="en-US" altLang="zh-CN" sz="2200" dirty="0">
                <a:solidFill>
                  <a:srgbClr val="434747"/>
                </a:solidFill>
                <a:latin typeface="Times New Roman"/>
                <a:ea typeface="Times New Roman"/>
              </a:rPr>
              <a:t>As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many</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“event</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receivers”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(subscriptions)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as</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we</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want</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listen</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the</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SNS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notifications</a:t>
            </a:r>
          </a:p>
          <a:p>
            <a:pPr>
              <a:lnSpc>
                <a:spcPts val="765"/>
              </a:lnSpc>
            </a:pPr>
            <a:endParaRPr lang="en-US" dirty="0"/>
          </a:p>
          <a:p>
            <a:pPr marL="0">
              <a:lnSpc>
                <a:spcPct val="100000"/>
              </a:lnSpc>
            </a:pPr>
            <a:r>
              <a:rPr lang="en-US" altLang="zh-CN" sz="2200" dirty="0">
                <a:solidFill>
                  <a:srgbClr val="434747"/>
                </a:solidFill>
                <a:latin typeface="Arial"/>
                <a:ea typeface="Arial"/>
              </a:rPr>
              <a:t>•</a:t>
            </a:r>
            <a:r>
              <a:rPr lang="en-US" altLang="zh-CN" sz="2200" spc="-94" dirty="0">
                <a:solidFill>
                  <a:srgbClr val="434747"/>
                </a:solidFill>
                <a:latin typeface="Arial"/>
                <a:cs typeface="Arial"/>
              </a:rPr>
              <a:t> </a:t>
            </a:r>
            <a:r>
              <a:rPr lang="en-US" altLang="zh-CN" sz="2200" dirty="0">
                <a:solidFill>
                  <a:srgbClr val="434747"/>
                </a:solidFill>
                <a:latin typeface="Times New Roman"/>
                <a:ea typeface="Times New Roman"/>
              </a:rPr>
              <a:t>Each</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subscriber</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the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will</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get</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all</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the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messages</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(note: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new</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feature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filter</a:t>
            </a:r>
            <a:r>
              <a:rPr lang="en-US" altLang="zh-CN" sz="2200" spc="-94" dirty="0">
                <a:solidFill>
                  <a:srgbClr val="434747"/>
                </a:solidFill>
                <a:latin typeface="Times New Roman"/>
                <a:cs typeface="Times New Roman"/>
              </a:rPr>
              <a:t> </a:t>
            </a:r>
            <a:r>
              <a:rPr lang="en-US" altLang="zh-CN" sz="2200" dirty="0">
                <a:solidFill>
                  <a:srgbClr val="434747"/>
                </a:solidFill>
                <a:latin typeface="Times New Roman"/>
                <a:ea typeface="Times New Roman"/>
              </a:rPr>
              <a:t>messages)</a:t>
            </a:r>
          </a:p>
          <a:p>
            <a:pPr>
              <a:lnSpc>
                <a:spcPts val="765"/>
              </a:lnSpc>
            </a:pPr>
            <a:endParaRPr lang="en-US" dirty="0"/>
          </a:p>
          <a:p>
            <a:pPr marL="0">
              <a:lnSpc>
                <a:spcPct val="100000"/>
              </a:lnSpc>
            </a:pPr>
            <a:r>
              <a:rPr lang="en-US" altLang="zh-CN" sz="2200" dirty="0">
                <a:solidFill>
                  <a:srgbClr val="434747"/>
                </a:solidFill>
                <a:latin typeface="Arial"/>
                <a:ea typeface="Arial"/>
              </a:rPr>
              <a:t>•</a:t>
            </a:r>
            <a:r>
              <a:rPr lang="en-US" altLang="zh-CN" sz="2200" dirty="0">
                <a:solidFill>
                  <a:srgbClr val="434747"/>
                </a:solidFill>
                <a:latin typeface="Arial"/>
                <a:cs typeface="Arial"/>
              </a:rPr>
              <a:t> </a:t>
            </a:r>
            <a:r>
              <a:rPr lang="en-US" altLang="zh-CN" sz="2200" dirty="0">
                <a:solidFill>
                  <a:srgbClr val="434747"/>
                </a:solidFill>
                <a:latin typeface="Times New Roman"/>
                <a:ea typeface="Times New Roman"/>
              </a:rPr>
              <a:t>Up</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12,500,000</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subscriptions</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per</a:t>
            </a:r>
            <a:r>
              <a:rPr lang="en-US" altLang="zh-CN" sz="2200" spc="10"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p>
          <a:p>
            <a:pPr>
              <a:lnSpc>
                <a:spcPts val="644"/>
              </a:lnSpc>
            </a:pPr>
            <a:endParaRPr lang="en-US" dirty="0"/>
          </a:p>
          <a:p>
            <a:pPr marL="0">
              <a:lnSpc>
                <a:spcPct val="100000"/>
              </a:lnSpc>
            </a:pPr>
            <a:r>
              <a:rPr lang="en-US" altLang="zh-CN" sz="2200" dirty="0">
                <a:solidFill>
                  <a:srgbClr val="434747"/>
                </a:solidFill>
                <a:latin typeface="Arial"/>
                <a:ea typeface="Arial"/>
              </a:rPr>
              <a:t>•</a:t>
            </a:r>
            <a:r>
              <a:rPr lang="en-US" altLang="zh-CN" sz="2200" spc="-125" dirty="0">
                <a:solidFill>
                  <a:srgbClr val="434747"/>
                </a:solidFill>
                <a:latin typeface="Arial"/>
                <a:cs typeface="Arial"/>
              </a:rPr>
              <a:t> </a:t>
            </a:r>
            <a:r>
              <a:rPr lang="en-US" altLang="zh-CN" sz="2200" dirty="0">
                <a:solidFill>
                  <a:srgbClr val="434747"/>
                </a:solidFill>
                <a:latin typeface="Times New Roman"/>
                <a:ea typeface="Times New Roman"/>
              </a:rPr>
              <a:t>100,000</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topics</a:t>
            </a:r>
            <a:r>
              <a:rPr lang="en-US" altLang="zh-CN" sz="2200" spc="-119" dirty="0">
                <a:solidFill>
                  <a:srgbClr val="434747"/>
                </a:solidFill>
                <a:latin typeface="Times New Roman"/>
                <a:cs typeface="Times New Roman"/>
              </a:rPr>
              <a:t> </a:t>
            </a:r>
            <a:r>
              <a:rPr lang="en-US" altLang="zh-CN" sz="2200" dirty="0">
                <a:solidFill>
                  <a:srgbClr val="434747"/>
                </a:solidFill>
                <a:latin typeface="Times New Roman"/>
                <a:ea typeface="Times New Roman"/>
              </a:rPr>
              <a:t>limit</a:t>
            </a:r>
          </a:p>
          <a:p>
            <a:pPr marL="0" indent="6751643">
              <a:lnSpc>
                <a:spcPct val="100000"/>
              </a:lnSpc>
            </a:pPr>
            <a:r>
              <a:rPr lang="en-US" altLang="zh-CN" sz="1800" spc="-5" dirty="0">
                <a:solidFill>
                  <a:srgbClr val="434747"/>
                </a:solidFill>
                <a:latin typeface="Arial"/>
                <a:ea typeface="Arial"/>
              </a:rPr>
              <a:t>Sub</a:t>
            </a:r>
            <a:r>
              <a:rPr lang="en-US" altLang="zh-CN" sz="1800" dirty="0">
                <a:solidFill>
                  <a:srgbClr val="434747"/>
                </a:solidFill>
                <a:latin typeface="Arial"/>
                <a:ea typeface="Arial"/>
              </a:rPr>
              <a:t>scribers</a:t>
            </a:r>
          </a:p>
        </p:txBody>
      </p:sp>
      <p:sp>
        <p:nvSpPr>
          <p:cNvPr id="5558" name="TextBox 5558"/>
          <p:cNvSpPr txBox="1"/>
          <p:nvPr/>
        </p:nvSpPr>
        <p:spPr>
          <a:xfrm>
            <a:off x="4101210" y="4573396"/>
            <a:ext cx="653677" cy="216916"/>
          </a:xfrm>
          <a:prstGeom prst="rect">
            <a:avLst/>
          </a:prstGeom>
          <a:noFill/>
        </p:spPr>
        <p:txBody>
          <a:bodyPr wrap="square" lIns="0" tIns="0" rIns="0" bIns="0" rtlCol="0">
            <a:spAutoFit/>
          </a:bodyPr>
          <a:lstStyle/>
          <a:p>
            <a:pPr marL="0">
              <a:lnSpc>
                <a:spcPct val="101666"/>
              </a:lnSpc>
            </a:pPr>
            <a:r>
              <a:rPr lang="en-US" altLang="zh-CN" sz="1400" spc="5" dirty="0">
                <a:solidFill>
                  <a:srgbClr val="434747"/>
                </a:solidFill>
                <a:latin typeface="Calibri"/>
                <a:ea typeface="Calibri"/>
              </a:rPr>
              <a:t>p</a:t>
            </a:r>
            <a:r>
              <a:rPr lang="en-US" altLang="zh-CN" sz="1400" dirty="0">
                <a:solidFill>
                  <a:srgbClr val="434747"/>
                </a:solidFill>
                <a:latin typeface="Calibri"/>
                <a:ea typeface="Calibri"/>
              </a:rPr>
              <a:t>ublish</a:t>
            </a:r>
          </a:p>
        </p:txBody>
      </p:sp>
      <p:sp>
        <p:nvSpPr>
          <p:cNvPr id="5559" name="TextBox 5559"/>
          <p:cNvSpPr txBox="1"/>
          <p:nvPr/>
        </p:nvSpPr>
        <p:spPr>
          <a:xfrm>
            <a:off x="6484892" y="4537019"/>
            <a:ext cx="450549"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SQS</a:t>
            </a:r>
          </a:p>
        </p:txBody>
      </p:sp>
      <p:sp>
        <p:nvSpPr>
          <p:cNvPr id="5560" name="TextBox 5560"/>
          <p:cNvSpPr txBox="1"/>
          <p:nvPr/>
        </p:nvSpPr>
        <p:spPr>
          <a:xfrm>
            <a:off x="7939089" y="4537019"/>
            <a:ext cx="781406" cy="247904"/>
          </a:xfrm>
          <a:prstGeom prst="rect">
            <a:avLst/>
          </a:prstGeom>
          <a:noFill/>
        </p:spPr>
        <p:txBody>
          <a:bodyPr wrap="square" lIns="0" tIns="0" rIns="0" bIns="0" rtlCol="0">
            <a:spAutoFit/>
          </a:bodyPr>
          <a:lstStyle/>
          <a:p>
            <a:pPr marL="0">
              <a:lnSpc>
                <a:spcPct val="101666"/>
              </a:lnSpc>
            </a:pPr>
            <a:r>
              <a:rPr lang="en-US" altLang="zh-CN" sz="1600" spc="-10" dirty="0">
                <a:solidFill>
                  <a:srgbClr val="434747"/>
                </a:solidFill>
                <a:latin typeface="Calibri"/>
                <a:ea typeface="Calibri"/>
              </a:rPr>
              <a:t>Lam</a:t>
            </a:r>
            <a:r>
              <a:rPr lang="en-US" altLang="zh-CN" sz="1600" dirty="0">
                <a:solidFill>
                  <a:srgbClr val="434747"/>
                </a:solidFill>
                <a:latin typeface="Calibri"/>
                <a:ea typeface="Calibri"/>
              </a:rPr>
              <a:t>bda</a:t>
            </a:r>
          </a:p>
        </p:txBody>
      </p:sp>
      <p:sp>
        <p:nvSpPr>
          <p:cNvPr id="5561" name="TextBox 5561"/>
          <p:cNvSpPr txBox="1"/>
          <p:nvPr/>
        </p:nvSpPr>
        <p:spPr>
          <a:xfrm>
            <a:off x="9350053" y="4533971"/>
            <a:ext cx="1007243" cy="491744"/>
          </a:xfrm>
          <a:prstGeom prst="rect">
            <a:avLst/>
          </a:prstGeom>
          <a:noFill/>
        </p:spPr>
        <p:txBody>
          <a:bodyPr wrap="square" lIns="0" tIns="0" rIns="0" bIns="0" rtlCol="0">
            <a:spAutoFit/>
          </a:bodyPr>
          <a:lstStyle/>
          <a:p>
            <a:pPr marL="0">
              <a:lnSpc>
                <a:spcPct val="100000"/>
              </a:lnSpc>
            </a:pPr>
            <a:r>
              <a:rPr lang="en-US" altLang="zh-CN" sz="1600" spc="-5" dirty="0">
                <a:solidFill>
                  <a:srgbClr val="434747"/>
                </a:solidFill>
                <a:latin typeface="Calibri"/>
                <a:ea typeface="Calibri"/>
              </a:rPr>
              <a:t>Kinesis</a:t>
            </a:r>
            <a:r>
              <a:rPr lang="en-US" altLang="zh-CN" sz="1600" dirty="0">
                <a:solidFill>
                  <a:srgbClr val="434747"/>
                </a:solidFill>
                <a:latin typeface="Calibri"/>
                <a:cs typeface="Calibri"/>
              </a:rPr>
              <a:t> </a:t>
            </a:r>
            <a:r>
              <a:rPr lang="en-US" altLang="zh-CN" sz="1600" spc="-5" dirty="0">
                <a:solidFill>
                  <a:srgbClr val="434747"/>
                </a:solidFill>
                <a:latin typeface="Calibri"/>
                <a:ea typeface="Calibri"/>
              </a:rPr>
              <a:t>Data</a:t>
            </a:r>
          </a:p>
          <a:p>
            <a:pPr marL="0" indent="144399">
              <a:lnSpc>
                <a:spcPct val="101666"/>
              </a:lnSpc>
            </a:pPr>
            <a:r>
              <a:rPr lang="en-US" altLang="zh-CN" sz="1600" spc="-5" dirty="0">
                <a:solidFill>
                  <a:srgbClr val="434747"/>
                </a:solidFill>
                <a:latin typeface="Calibri"/>
                <a:ea typeface="Calibri"/>
              </a:rPr>
              <a:t>Fireh</a:t>
            </a:r>
            <a:r>
              <a:rPr lang="en-US" altLang="zh-CN" sz="1600" dirty="0">
                <a:solidFill>
                  <a:srgbClr val="434747"/>
                </a:solidFill>
                <a:latin typeface="Calibri"/>
                <a:ea typeface="Calibri"/>
              </a:rPr>
              <a:t>ose</a:t>
            </a:r>
          </a:p>
        </p:txBody>
      </p:sp>
      <p:sp>
        <p:nvSpPr>
          <p:cNvPr id="5562" name="TextBox 5562"/>
          <p:cNvSpPr txBox="1"/>
          <p:nvPr/>
        </p:nvSpPr>
        <p:spPr>
          <a:xfrm>
            <a:off x="2425325" y="5341890"/>
            <a:ext cx="484318" cy="278892"/>
          </a:xfrm>
          <a:prstGeom prst="rect">
            <a:avLst/>
          </a:prstGeom>
          <a:noFill/>
        </p:spPr>
        <p:txBody>
          <a:bodyPr wrap="square" lIns="0" tIns="0" rIns="0" bIns="0" rtlCol="0">
            <a:spAutoFit/>
          </a:bodyPr>
          <a:lstStyle/>
          <a:p>
            <a:pPr marL="0">
              <a:lnSpc>
                <a:spcPct val="101666"/>
              </a:lnSpc>
            </a:pPr>
            <a:r>
              <a:rPr lang="en-US" altLang="zh-CN" sz="1800" spc="-5" dirty="0">
                <a:solidFill>
                  <a:srgbClr val="434747"/>
                </a:solidFill>
                <a:latin typeface="Calibri"/>
                <a:ea typeface="Calibri"/>
              </a:rPr>
              <a:t>SNS</a:t>
            </a:r>
          </a:p>
        </p:txBody>
      </p:sp>
      <p:sp>
        <p:nvSpPr>
          <p:cNvPr id="5563" name="TextBox 5563"/>
          <p:cNvSpPr txBox="1"/>
          <p:nvPr/>
        </p:nvSpPr>
        <p:spPr>
          <a:xfrm>
            <a:off x="6405830" y="5646491"/>
            <a:ext cx="657171" cy="247904"/>
          </a:xfrm>
          <a:prstGeom prst="rect">
            <a:avLst/>
          </a:prstGeom>
          <a:noFill/>
        </p:spPr>
        <p:txBody>
          <a:bodyPr wrap="square" lIns="0" tIns="0" rIns="0" bIns="0" rtlCol="0">
            <a:spAutoFit/>
          </a:bodyPr>
          <a:lstStyle/>
          <a:p>
            <a:pPr marL="0">
              <a:lnSpc>
                <a:spcPct val="101666"/>
              </a:lnSpc>
            </a:pPr>
            <a:r>
              <a:rPr lang="en-US" altLang="zh-CN" sz="1600" spc="-10" dirty="0">
                <a:solidFill>
                  <a:srgbClr val="434747"/>
                </a:solidFill>
                <a:latin typeface="Calibri"/>
                <a:ea typeface="Calibri"/>
              </a:rPr>
              <a:t>Ema</a:t>
            </a:r>
            <a:r>
              <a:rPr lang="en-US" altLang="zh-CN" sz="1600" dirty="0">
                <a:solidFill>
                  <a:srgbClr val="434747"/>
                </a:solidFill>
                <a:latin typeface="Calibri"/>
                <a:ea typeface="Calibri"/>
              </a:rPr>
              <a:t>ils</a:t>
            </a:r>
          </a:p>
        </p:txBody>
      </p:sp>
      <p:sp>
        <p:nvSpPr>
          <p:cNvPr id="5564" name="TextBox 5564"/>
          <p:cNvSpPr txBox="1"/>
          <p:nvPr/>
        </p:nvSpPr>
        <p:spPr>
          <a:xfrm>
            <a:off x="7449858" y="5665359"/>
            <a:ext cx="1689000" cy="485210"/>
          </a:xfrm>
          <a:prstGeom prst="rect">
            <a:avLst/>
          </a:prstGeom>
          <a:noFill/>
        </p:spPr>
        <p:txBody>
          <a:bodyPr wrap="square" lIns="0" tIns="0" rIns="0" bIns="0" rtlCol="0">
            <a:spAutoFit/>
          </a:bodyPr>
          <a:lstStyle/>
          <a:p>
            <a:pPr marL="0" indent="565721">
              <a:lnSpc>
                <a:spcPct val="100000"/>
              </a:lnSpc>
            </a:pPr>
            <a:r>
              <a:rPr lang="en-US" altLang="zh-CN" sz="1600" spc="-5" dirty="0">
                <a:solidFill>
                  <a:srgbClr val="434747"/>
                </a:solidFill>
                <a:latin typeface="Calibri"/>
                <a:ea typeface="Calibri"/>
              </a:rPr>
              <a:t>SMS</a:t>
            </a:r>
            <a:r>
              <a:rPr lang="en-US" altLang="zh-CN" sz="1600" spc="5" dirty="0">
                <a:solidFill>
                  <a:srgbClr val="434747"/>
                </a:solidFill>
                <a:latin typeface="Calibri"/>
                <a:cs typeface="Calibri"/>
              </a:rPr>
              <a:t> </a:t>
            </a:r>
            <a:r>
              <a:rPr lang="en-US" altLang="zh-CN" sz="1600" dirty="0">
                <a:solidFill>
                  <a:srgbClr val="434747"/>
                </a:solidFill>
                <a:latin typeface="Calibri"/>
                <a:ea typeface="Calibri"/>
              </a:rPr>
              <a:t>&amp;</a:t>
            </a:r>
          </a:p>
          <a:p>
            <a:pPr marL="0">
              <a:lnSpc>
                <a:spcPct val="100000"/>
              </a:lnSpc>
            </a:pPr>
            <a:r>
              <a:rPr lang="en-US" altLang="zh-CN" sz="1600" spc="-5" dirty="0">
                <a:solidFill>
                  <a:srgbClr val="434747"/>
                </a:solidFill>
                <a:latin typeface="Calibri"/>
                <a:ea typeface="Calibri"/>
              </a:rPr>
              <a:t>Mobile</a:t>
            </a:r>
            <a:r>
              <a:rPr lang="en-US" altLang="zh-CN" sz="1600" spc="-15" dirty="0">
                <a:solidFill>
                  <a:srgbClr val="434747"/>
                </a:solidFill>
                <a:latin typeface="Calibri"/>
                <a:cs typeface="Calibri"/>
              </a:rPr>
              <a:t> </a:t>
            </a:r>
            <a:r>
              <a:rPr lang="en-US" altLang="zh-CN" sz="1600" dirty="0">
                <a:solidFill>
                  <a:srgbClr val="434747"/>
                </a:solidFill>
                <a:latin typeface="Calibri"/>
                <a:ea typeface="Calibri"/>
              </a:rPr>
              <a:t>Notifications</a:t>
            </a:r>
          </a:p>
        </p:txBody>
      </p:sp>
      <p:sp>
        <p:nvSpPr>
          <p:cNvPr id="5565" name="TextBox 5565"/>
          <p:cNvSpPr txBox="1"/>
          <p:nvPr/>
        </p:nvSpPr>
        <p:spPr>
          <a:xfrm>
            <a:off x="9465796" y="5669931"/>
            <a:ext cx="837837" cy="488731"/>
          </a:xfrm>
          <a:prstGeom prst="rect">
            <a:avLst/>
          </a:prstGeom>
          <a:noFill/>
        </p:spPr>
        <p:txBody>
          <a:bodyPr wrap="square" lIns="0" tIns="0" rIns="0" bIns="0" rtlCol="0">
            <a:spAutoFit/>
          </a:bodyPr>
          <a:lstStyle/>
          <a:p>
            <a:pPr marL="0" indent="88136">
              <a:lnSpc>
                <a:spcPct val="100000"/>
              </a:lnSpc>
            </a:pPr>
            <a:r>
              <a:rPr lang="en-US" altLang="zh-CN" sz="1600" spc="5" dirty="0">
                <a:solidFill>
                  <a:srgbClr val="434747"/>
                </a:solidFill>
                <a:latin typeface="Calibri"/>
                <a:ea typeface="Calibri"/>
              </a:rPr>
              <a:t>HT</a:t>
            </a:r>
            <a:r>
              <a:rPr lang="en-US" altLang="zh-CN" sz="1600" dirty="0">
                <a:solidFill>
                  <a:srgbClr val="434747"/>
                </a:solidFill>
                <a:latin typeface="Calibri"/>
                <a:ea typeface="Calibri"/>
              </a:rPr>
              <a:t>TP(S)</a:t>
            </a:r>
          </a:p>
          <a:p>
            <a:pPr marL="0">
              <a:lnSpc>
                <a:spcPct val="100000"/>
              </a:lnSpc>
            </a:pPr>
            <a:r>
              <a:rPr lang="en-US" altLang="zh-CN" sz="1600" spc="-5" dirty="0">
                <a:solidFill>
                  <a:srgbClr val="434747"/>
                </a:solidFill>
                <a:latin typeface="Calibri"/>
                <a:ea typeface="Calibri"/>
              </a:rPr>
              <a:t>Endpoi</a:t>
            </a:r>
            <a:r>
              <a:rPr lang="en-US" altLang="zh-CN" sz="1600" dirty="0">
                <a:solidFill>
                  <a:srgbClr val="434747"/>
                </a:solidFill>
                <a:latin typeface="Calibri"/>
                <a:ea typeface="Calibri"/>
              </a:rPr>
              <a:t>nts</a:t>
            </a:r>
          </a:p>
        </p:txBody>
      </p:sp>
      <p:sp>
        <p:nvSpPr>
          <p:cNvPr id="5566" name="TextBox 5566"/>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567" name="TextBox 5567"/>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8" name="Freeform 556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69" name="Freeform 556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70" name="Freeform 557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72" name="Picture 5572"/>
          <p:cNvPicPr>
            <a:picLocks noChangeAspect="1"/>
          </p:cNvPicPr>
          <p:nvPr/>
        </p:nvPicPr>
        <p:blipFill>
          <a:blip r:embed="rId2"/>
          <a:stretch>
            <a:fillRect/>
          </a:stretch>
        </p:blipFill>
        <p:spPr>
          <a:xfrm>
            <a:off x="9319259" y="3535679"/>
            <a:ext cx="929640" cy="922019"/>
          </a:xfrm>
          <a:prstGeom prst="rect">
            <a:avLst/>
          </a:prstGeom>
        </p:spPr>
      </p:pic>
      <p:pic>
        <p:nvPicPr>
          <p:cNvPr id="5573" name="Picture 5573"/>
          <p:cNvPicPr>
            <a:picLocks noChangeAspect="1"/>
          </p:cNvPicPr>
          <p:nvPr/>
        </p:nvPicPr>
        <p:blipFill>
          <a:blip r:embed="rId3"/>
          <a:stretch>
            <a:fillRect/>
          </a:stretch>
        </p:blipFill>
        <p:spPr>
          <a:xfrm>
            <a:off x="1493520" y="2270760"/>
            <a:ext cx="640080" cy="640080"/>
          </a:xfrm>
          <a:prstGeom prst="rect">
            <a:avLst/>
          </a:prstGeom>
        </p:spPr>
      </p:pic>
      <p:pic>
        <p:nvPicPr>
          <p:cNvPr id="5574" name="Picture 5574"/>
          <p:cNvPicPr>
            <a:picLocks noChangeAspect="1"/>
          </p:cNvPicPr>
          <p:nvPr/>
        </p:nvPicPr>
        <p:blipFill>
          <a:blip r:embed="rId4"/>
          <a:stretch>
            <a:fillRect/>
          </a:stretch>
        </p:blipFill>
        <p:spPr>
          <a:xfrm>
            <a:off x="1508760" y="3322320"/>
            <a:ext cx="640080" cy="655320"/>
          </a:xfrm>
          <a:prstGeom prst="rect">
            <a:avLst/>
          </a:prstGeom>
        </p:spPr>
      </p:pic>
      <p:pic>
        <p:nvPicPr>
          <p:cNvPr id="5575" name="Picture 5575"/>
          <p:cNvPicPr>
            <a:picLocks noChangeAspect="1"/>
          </p:cNvPicPr>
          <p:nvPr/>
        </p:nvPicPr>
        <p:blipFill>
          <a:blip r:embed="rId5"/>
          <a:stretch>
            <a:fillRect/>
          </a:stretch>
        </p:blipFill>
        <p:spPr>
          <a:xfrm>
            <a:off x="3032760" y="3322320"/>
            <a:ext cx="640080" cy="655320"/>
          </a:xfrm>
          <a:prstGeom prst="rect">
            <a:avLst/>
          </a:prstGeom>
        </p:spPr>
      </p:pic>
      <p:pic>
        <p:nvPicPr>
          <p:cNvPr id="5576" name="Picture 5576"/>
          <p:cNvPicPr>
            <a:picLocks noChangeAspect="1"/>
          </p:cNvPicPr>
          <p:nvPr/>
        </p:nvPicPr>
        <p:blipFill>
          <a:blip r:embed="rId6"/>
          <a:stretch>
            <a:fillRect/>
          </a:stretch>
        </p:blipFill>
        <p:spPr>
          <a:xfrm>
            <a:off x="1516380" y="4732020"/>
            <a:ext cx="647700" cy="655320"/>
          </a:xfrm>
          <a:prstGeom prst="rect">
            <a:avLst/>
          </a:prstGeom>
        </p:spPr>
      </p:pic>
      <p:pic>
        <p:nvPicPr>
          <p:cNvPr id="5577" name="Picture 5577"/>
          <p:cNvPicPr>
            <a:picLocks noChangeAspect="1"/>
          </p:cNvPicPr>
          <p:nvPr/>
        </p:nvPicPr>
        <p:blipFill>
          <a:blip r:embed="rId7"/>
          <a:stretch>
            <a:fillRect/>
          </a:stretch>
        </p:blipFill>
        <p:spPr>
          <a:xfrm>
            <a:off x="3002280" y="2270760"/>
            <a:ext cx="632460" cy="640080"/>
          </a:xfrm>
          <a:prstGeom prst="rect">
            <a:avLst/>
          </a:prstGeom>
        </p:spPr>
      </p:pic>
      <p:pic>
        <p:nvPicPr>
          <p:cNvPr id="5578" name="Picture 5578"/>
          <p:cNvPicPr>
            <a:picLocks noChangeAspect="1"/>
          </p:cNvPicPr>
          <p:nvPr/>
        </p:nvPicPr>
        <p:blipFill>
          <a:blip r:embed="rId8"/>
          <a:stretch>
            <a:fillRect/>
          </a:stretch>
        </p:blipFill>
        <p:spPr>
          <a:xfrm>
            <a:off x="4503420" y="2278380"/>
            <a:ext cx="640080" cy="632460"/>
          </a:xfrm>
          <a:prstGeom prst="rect">
            <a:avLst/>
          </a:prstGeom>
        </p:spPr>
      </p:pic>
      <p:pic>
        <p:nvPicPr>
          <p:cNvPr id="5579" name="Picture 5579"/>
          <p:cNvPicPr>
            <a:picLocks noChangeAspect="1"/>
          </p:cNvPicPr>
          <p:nvPr/>
        </p:nvPicPr>
        <p:blipFill>
          <a:blip r:embed="rId9"/>
          <a:stretch>
            <a:fillRect/>
          </a:stretch>
        </p:blipFill>
        <p:spPr>
          <a:xfrm>
            <a:off x="3070860" y="4732020"/>
            <a:ext cx="640080" cy="655320"/>
          </a:xfrm>
          <a:prstGeom prst="rect">
            <a:avLst/>
          </a:prstGeom>
        </p:spPr>
      </p:pic>
      <p:pic>
        <p:nvPicPr>
          <p:cNvPr id="5580" name="Picture 5580"/>
          <p:cNvPicPr>
            <a:picLocks noChangeAspect="1"/>
          </p:cNvPicPr>
          <p:nvPr/>
        </p:nvPicPr>
        <p:blipFill>
          <a:blip r:embed="rId10"/>
          <a:stretch>
            <a:fillRect/>
          </a:stretch>
        </p:blipFill>
        <p:spPr>
          <a:xfrm>
            <a:off x="4465320" y="3345179"/>
            <a:ext cx="632460" cy="647700"/>
          </a:xfrm>
          <a:prstGeom prst="rect">
            <a:avLst/>
          </a:prstGeom>
        </p:spPr>
      </p:pic>
      <p:pic>
        <p:nvPicPr>
          <p:cNvPr id="5581" name="Picture 5581"/>
          <p:cNvPicPr>
            <a:picLocks noChangeAspect="1"/>
          </p:cNvPicPr>
          <p:nvPr/>
        </p:nvPicPr>
        <p:blipFill>
          <a:blip r:embed="rId11"/>
          <a:stretch>
            <a:fillRect/>
          </a:stretch>
        </p:blipFill>
        <p:spPr>
          <a:xfrm>
            <a:off x="4450079" y="4732020"/>
            <a:ext cx="647700" cy="655320"/>
          </a:xfrm>
          <a:prstGeom prst="rect">
            <a:avLst/>
          </a:prstGeom>
        </p:spPr>
      </p:pic>
      <p:sp>
        <p:nvSpPr>
          <p:cNvPr id="2" name="Freeform 5581"/>
          <p:cNvSpPr/>
          <p:nvPr/>
        </p:nvSpPr>
        <p:spPr>
          <a:xfrm>
            <a:off x="806450" y="2012950"/>
            <a:ext cx="5962650" cy="3956050"/>
          </a:xfrm>
          <a:custGeom>
            <a:avLst/>
            <a:gdLst>
              <a:gd name="connsiteX0" fmla="*/ 15279 w 5962650"/>
              <a:gd name="connsiteY0" fmla="*/ 7236 h 3956050"/>
              <a:gd name="connsiteX1" fmla="*/ 5966478 w 5962650"/>
              <a:gd name="connsiteY1" fmla="*/ 7236 h 3956050"/>
              <a:gd name="connsiteX2" fmla="*/ 5966478 w 5962650"/>
              <a:gd name="connsiteY2" fmla="*/ 3956729 h 3956050"/>
              <a:gd name="connsiteX3" fmla="*/ 15279 w 5962650"/>
              <a:gd name="connsiteY3" fmla="*/ 3956729 h 3956050"/>
              <a:gd name="connsiteX4" fmla="*/ 15279 w 5962650"/>
              <a:gd name="connsiteY4" fmla="*/ 7236 h 395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0" h="3956050">
                <a:moveTo>
                  <a:pt x="15279" y="7236"/>
                </a:moveTo>
                <a:lnTo>
                  <a:pt x="5966478" y="7236"/>
                </a:lnTo>
                <a:lnTo>
                  <a:pt x="5966478" y="3956729"/>
                </a:lnTo>
                <a:lnTo>
                  <a:pt x="15279" y="3956729"/>
                </a:lnTo>
                <a:lnTo>
                  <a:pt x="15279" y="7236"/>
                </a:lnTo>
                <a:close/>
              </a:path>
            </a:pathLst>
          </a:custGeom>
          <a:solidFill>
            <a:srgbClr val="0000CF">
              <a:alpha val="0"/>
            </a:srgbClr>
          </a:solidFill>
          <a:ln w="12699">
            <a:solidFill>
              <a:srgbClr val="596985">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82" name="Freeform 5582"/>
          <p:cNvSpPr/>
          <p:nvPr/>
        </p:nvSpPr>
        <p:spPr>
          <a:xfrm>
            <a:off x="6762750" y="3981450"/>
            <a:ext cx="2508250" cy="19050"/>
          </a:xfrm>
          <a:custGeom>
            <a:avLst/>
            <a:gdLst>
              <a:gd name="connsiteX0" fmla="*/ 10190 w 2508250"/>
              <a:gd name="connsiteY0" fmla="*/ 13488 h 19050"/>
              <a:gd name="connsiteX1" fmla="*/ 2509479 w 2508250"/>
              <a:gd name="connsiteY1" fmla="*/ 13488 h 19050"/>
            </a:gdLst>
            <a:ahLst/>
            <a:cxnLst>
              <a:cxn ang="0">
                <a:pos x="connsiteX0" y="connsiteY0"/>
              </a:cxn>
              <a:cxn ang="0">
                <a:pos x="connsiteX1" y="connsiteY1"/>
              </a:cxn>
            </a:cxnLst>
            <a:rect l="l" t="t" r="r" b="b"/>
            <a:pathLst>
              <a:path w="2508250" h="19050">
                <a:moveTo>
                  <a:pt x="10190" y="13488"/>
                </a:moveTo>
                <a:lnTo>
                  <a:pt x="2509479" y="13488"/>
                </a:lnTo>
              </a:path>
            </a:pathLst>
          </a:custGeom>
          <a:ln w="6351">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83" name="Freeform 5583"/>
          <p:cNvSpPr/>
          <p:nvPr/>
        </p:nvSpPr>
        <p:spPr>
          <a:xfrm>
            <a:off x="9251950" y="3943350"/>
            <a:ext cx="82550" cy="82550"/>
          </a:xfrm>
          <a:custGeom>
            <a:avLst/>
            <a:gdLst>
              <a:gd name="connsiteX0" fmla="*/ 7579 w 82550"/>
              <a:gd name="connsiteY0" fmla="*/ 13489 h 82550"/>
              <a:gd name="connsiteX1" fmla="*/ 83779 w 82550"/>
              <a:gd name="connsiteY1" fmla="*/ 51589 h 82550"/>
              <a:gd name="connsiteX2" fmla="*/ 7579 w 82550"/>
              <a:gd name="connsiteY2" fmla="*/ 89689 h 82550"/>
              <a:gd name="connsiteX3" fmla="*/ 7579 w 82550"/>
              <a:gd name="connsiteY3" fmla="*/ 13489 h 82550"/>
            </a:gdLst>
            <a:ahLst/>
            <a:cxnLst>
              <a:cxn ang="0">
                <a:pos x="connsiteX0" y="connsiteY0"/>
              </a:cxn>
              <a:cxn ang="0">
                <a:pos x="connsiteX1" y="connsiteY1"/>
              </a:cxn>
              <a:cxn ang="0">
                <a:pos x="connsiteX2" y="connsiteY2"/>
              </a:cxn>
              <a:cxn ang="0">
                <a:pos x="connsiteX3" y="connsiteY3"/>
              </a:cxn>
            </a:cxnLst>
            <a:rect l="l" t="t" r="r" b="b"/>
            <a:pathLst>
              <a:path w="82550" h="82550">
                <a:moveTo>
                  <a:pt x="7579" y="13489"/>
                </a:moveTo>
                <a:lnTo>
                  <a:pt x="83779" y="51589"/>
                </a:lnTo>
                <a:lnTo>
                  <a:pt x="7579" y="89689"/>
                </a:lnTo>
                <a:lnTo>
                  <a:pt x="7579" y="13489"/>
                </a:lnTo>
                <a:close/>
              </a:path>
            </a:pathLst>
          </a:custGeom>
          <a:solidFill>
            <a:srgbClr val="43474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84" name="TextBox 5584"/>
          <p:cNvSpPr txBox="1"/>
          <p:nvPr/>
        </p:nvSpPr>
        <p:spPr>
          <a:xfrm>
            <a:off x="929639" y="419192"/>
            <a:ext cx="9481143" cy="2327815"/>
          </a:xfrm>
          <a:prstGeom prst="rect">
            <a:avLst/>
          </a:prstGeom>
          <a:noFill/>
        </p:spPr>
        <p:txBody>
          <a:bodyPr wrap="square" lIns="0" tIns="0" rIns="0" bIns="0" rtlCol="0">
            <a:spAutoFit/>
          </a:bodyPr>
          <a:lstStyle/>
          <a:p>
            <a:pPr marL="0">
              <a:lnSpc>
                <a:spcPct val="100000"/>
              </a:lnSpc>
            </a:pPr>
            <a:r>
              <a:rPr lang="en-US" altLang="zh-CN" sz="4400" dirty="0">
                <a:solidFill>
                  <a:srgbClr val="434747"/>
                </a:solidFill>
                <a:latin typeface="Times New Roman"/>
                <a:ea typeface="Times New Roman"/>
              </a:rPr>
              <a:t>SNS</a:t>
            </a:r>
            <a:r>
              <a:rPr lang="en-US" altLang="zh-CN" sz="4400" spc="-295" dirty="0">
                <a:solidFill>
                  <a:srgbClr val="434747"/>
                </a:solidFill>
                <a:latin typeface="Times New Roman"/>
                <a:cs typeface="Times New Roman"/>
              </a:rPr>
              <a:t> </a:t>
            </a:r>
            <a:r>
              <a:rPr lang="en-US" altLang="zh-CN" sz="4400" dirty="0">
                <a:solidFill>
                  <a:srgbClr val="434747"/>
                </a:solidFill>
                <a:latin typeface="Times New Roman"/>
                <a:ea typeface="Times New Roman"/>
              </a:rPr>
              <a:t>integrates</a:t>
            </a:r>
            <a:r>
              <a:rPr lang="en-US" altLang="zh-CN" sz="4400" spc="-300" dirty="0">
                <a:solidFill>
                  <a:srgbClr val="434747"/>
                </a:solidFill>
                <a:latin typeface="Times New Roman"/>
                <a:cs typeface="Times New Roman"/>
              </a:rPr>
              <a:t> </a:t>
            </a:r>
            <a:r>
              <a:rPr lang="en-US" altLang="zh-CN" sz="4400" dirty="0">
                <a:solidFill>
                  <a:srgbClr val="434747"/>
                </a:solidFill>
                <a:latin typeface="Times New Roman"/>
                <a:ea typeface="Times New Roman"/>
              </a:rPr>
              <a:t>with</a:t>
            </a:r>
            <a:r>
              <a:rPr lang="en-US" altLang="zh-CN" sz="4400" spc="-295" dirty="0">
                <a:solidFill>
                  <a:srgbClr val="434747"/>
                </a:solidFill>
                <a:latin typeface="Times New Roman"/>
                <a:cs typeface="Times New Roman"/>
              </a:rPr>
              <a:t> </a:t>
            </a:r>
            <a:r>
              <a:rPr lang="en-US" altLang="zh-CN" sz="4400" dirty="0">
                <a:solidFill>
                  <a:srgbClr val="434747"/>
                </a:solidFill>
                <a:latin typeface="Times New Roman"/>
                <a:ea typeface="Times New Roman"/>
              </a:rPr>
              <a:t>a</a:t>
            </a:r>
            <a:r>
              <a:rPr lang="en-US" altLang="zh-CN" sz="4400" spc="-300" dirty="0">
                <a:solidFill>
                  <a:srgbClr val="434747"/>
                </a:solidFill>
                <a:latin typeface="Times New Roman"/>
                <a:cs typeface="Times New Roman"/>
              </a:rPr>
              <a:t> </a:t>
            </a:r>
            <a:r>
              <a:rPr lang="en-US" altLang="zh-CN" sz="4400" dirty="0">
                <a:solidFill>
                  <a:srgbClr val="434747"/>
                </a:solidFill>
                <a:latin typeface="Times New Roman"/>
                <a:ea typeface="Times New Roman"/>
              </a:rPr>
              <a:t>lot</a:t>
            </a:r>
            <a:r>
              <a:rPr lang="en-US" altLang="zh-CN" sz="4400" spc="-300" dirty="0">
                <a:solidFill>
                  <a:srgbClr val="434747"/>
                </a:solidFill>
                <a:latin typeface="Times New Roman"/>
                <a:cs typeface="Times New Roman"/>
              </a:rPr>
              <a:t> </a:t>
            </a:r>
            <a:r>
              <a:rPr lang="en-US" altLang="zh-CN" sz="4400" dirty="0">
                <a:solidFill>
                  <a:srgbClr val="434747"/>
                </a:solidFill>
                <a:latin typeface="Times New Roman"/>
                <a:ea typeface="Times New Roman"/>
              </a:rPr>
              <a:t>of</a:t>
            </a:r>
            <a:r>
              <a:rPr lang="en-US" altLang="zh-CN" sz="4400" spc="-295" dirty="0">
                <a:solidFill>
                  <a:srgbClr val="434747"/>
                </a:solidFill>
                <a:latin typeface="Times New Roman"/>
                <a:cs typeface="Times New Roman"/>
              </a:rPr>
              <a:t> </a:t>
            </a:r>
            <a:r>
              <a:rPr lang="en-US" altLang="zh-CN" sz="4400" dirty="0">
                <a:solidFill>
                  <a:srgbClr val="434747"/>
                </a:solidFill>
                <a:latin typeface="Times New Roman"/>
                <a:ea typeface="Times New Roman"/>
              </a:rPr>
              <a:t>AWS</a:t>
            </a:r>
            <a:r>
              <a:rPr lang="en-US" altLang="zh-CN" sz="4400" spc="-304" dirty="0">
                <a:solidFill>
                  <a:srgbClr val="434747"/>
                </a:solidFill>
                <a:latin typeface="Times New Roman"/>
                <a:cs typeface="Times New Roman"/>
              </a:rPr>
              <a:t> </a:t>
            </a:r>
            <a:r>
              <a:rPr lang="en-US" altLang="zh-CN" sz="4400" dirty="0">
                <a:solidFill>
                  <a:srgbClr val="434747"/>
                </a:solidFill>
                <a:latin typeface="Times New Roman"/>
                <a:ea typeface="Times New Roman"/>
              </a:rPr>
              <a:t>services</a:t>
            </a:r>
          </a:p>
          <a:p>
            <a:pPr>
              <a:lnSpc>
                <a:spcPts val="1000"/>
              </a:lnSpc>
            </a:pPr>
            <a:endParaRPr lang="en-US" dirty="0"/>
          </a:p>
          <a:p>
            <a:pPr>
              <a:lnSpc>
                <a:spcPts val="1845"/>
              </a:lnSpc>
            </a:pPr>
            <a:endParaRPr lang="en-US" dirty="0"/>
          </a:p>
          <a:p>
            <a:pPr marL="0">
              <a:lnSpc>
                <a:spcPct val="100000"/>
              </a:lnSpc>
            </a:pPr>
            <a:r>
              <a:rPr lang="en-US" altLang="zh-CN" sz="2800" spc="-34" dirty="0">
                <a:solidFill>
                  <a:srgbClr val="434747"/>
                </a:solidFill>
                <a:latin typeface="Arial"/>
                <a:ea typeface="Arial"/>
              </a:rPr>
              <a:t>•</a:t>
            </a:r>
            <a:r>
              <a:rPr lang="en-US" altLang="zh-CN" sz="2800" spc="-25" dirty="0">
                <a:solidFill>
                  <a:srgbClr val="434747"/>
                </a:solidFill>
                <a:latin typeface="Arial"/>
                <a:cs typeface="Arial"/>
              </a:rPr>
              <a:t> </a:t>
            </a:r>
            <a:r>
              <a:rPr lang="en-US" altLang="zh-CN" sz="2800" spc="-60" dirty="0">
                <a:solidFill>
                  <a:srgbClr val="434747"/>
                </a:solidFill>
                <a:latin typeface="Times New Roman"/>
                <a:ea typeface="Times New Roman"/>
              </a:rPr>
              <a:t>Many</a:t>
            </a:r>
            <a:r>
              <a:rPr lang="en-US" altLang="zh-CN" sz="2800" spc="-20" dirty="0">
                <a:solidFill>
                  <a:srgbClr val="434747"/>
                </a:solidFill>
                <a:latin typeface="Times New Roman"/>
                <a:cs typeface="Times New Roman"/>
              </a:rPr>
              <a:t> </a:t>
            </a:r>
            <a:r>
              <a:rPr lang="en-US" altLang="zh-CN" sz="2800" spc="-75" dirty="0">
                <a:solidFill>
                  <a:srgbClr val="434747"/>
                </a:solidFill>
                <a:latin typeface="Times New Roman"/>
                <a:ea typeface="Times New Roman"/>
              </a:rPr>
              <a:t>AWS</a:t>
            </a:r>
            <a:r>
              <a:rPr lang="en-US" altLang="zh-CN" sz="2800" spc="-25" dirty="0">
                <a:solidFill>
                  <a:srgbClr val="434747"/>
                </a:solidFill>
                <a:latin typeface="Times New Roman"/>
                <a:cs typeface="Times New Roman"/>
              </a:rPr>
              <a:t> </a:t>
            </a:r>
            <a:r>
              <a:rPr lang="en-US" altLang="zh-CN" sz="2800" spc="-40" dirty="0">
                <a:solidFill>
                  <a:srgbClr val="434747"/>
                </a:solidFill>
                <a:latin typeface="Times New Roman"/>
                <a:ea typeface="Times New Roman"/>
              </a:rPr>
              <a:t>services</a:t>
            </a:r>
            <a:r>
              <a:rPr lang="en-US" altLang="zh-CN" sz="2800" spc="-25" dirty="0">
                <a:solidFill>
                  <a:srgbClr val="434747"/>
                </a:solidFill>
                <a:latin typeface="Times New Roman"/>
                <a:cs typeface="Times New Roman"/>
              </a:rPr>
              <a:t> </a:t>
            </a:r>
            <a:r>
              <a:rPr lang="en-US" altLang="zh-CN" sz="2800" spc="-50" dirty="0">
                <a:solidFill>
                  <a:srgbClr val="434747"/>
                </a:solidFill>
                <a:latin typeface="Times New Roman"/>
                <a:ea typeface="Times New Roman"/>
              </a:rPr>
              <a:t>can</a:t>
            </a:r>
            <a:r>
              <a:rPr lang="en-US" altLang="zh-CN" sz="2800" spc="-25" dirty="0">
                <a:solidFill>
                  <a:srgbClr val="434747"/>
                </a:solidFill>
                <a:latin typeface="Times New Roman"/>
                <a:cs typeface="Times New Roman"/>
              </a:rPr>
              <a:t> </a:t>
            </a:r>
            <a:r>
              <a:rPr lang="en-US" altLang="zh-CN" sz="2800" spc="-45" dirty="0">
                <a:solidFill>
                  <a:srgbClr val="434747"/>
                </a:solidFill>
                <a:latin typeface="Times New Roman"/>
                <a:ea typeface="Times New Roman"/>
              </a:rPr>
              <a:t>send</a:t>
            </a:r>
            <a:r>
              <a:rPr lang="en-US" altLang="zh-CN" sz="2800" spc="-20" dirty="0">
                <a:solidFill>
                  <a:srgbClr val="434747"/>
                </a:solidFill>
                <a:latin typeface="Times New Roman"/>
                <a:cs typeface="Times New Roman"/>
              </a:rPr>
              <a:t> </a:t>
            </a:r>
            <a:r>
              <a:rPr lang="en-US" altLang="zh-CN" sz="2800" spc="-40" dirty="0">
                <a:solidFill>
                  <a:srgbClr val="434747"/>
                </a:solidFill>
                <a:latin typeface="Times New Roman"/>
                <a:ea typeface="Times New Roman"/>
              </a:rPr>
              <a:t>data</a:t>
            </a:r>
            <a:r>
              <a:rPr lang="en-US" altLang="zh-CN" sz="2800" spc="-25" dirty="0">
                <a:solidFill>
                  <a:srgbClr val="434747"/>
                </a:solidFill>
                <a:latin typeface="Times New Roman"/>
                <a:cs typeface="Times New Roman"/>
              </a:rPr>
              <a:t> </a:t>
            </a:r>
            <a:r>
              <a:rPr lang="en-US" altLang="zh-CN" sz="2800" spc="-40" dirty="0">
                <a:solidFill>
                  <a:srgbClr val="434747"/>
                </a:solidFill>
                <a:latin typeface="Times New Roman"/>
                <a:ea typeface="Times New Roman"/>
              </a:rPr>
              <a:t>directly</a:t>
            </a:r>
            <a:r>
              <a:rPr lang="en-US" altLang="zh-CN" sz="2800" spc="-25" dirty="0">
                <a:solidFill>
                  <a:srgbClr val="434747"/>
                </a:solidFill>
                <a:latin typeface="Times New Roman"/>
                <a:cs typeface="Times New Roman"/>
              </a:rPr>
              <a:t> </a:t>
            </a:r>
            <a:r>
              <a:rPr lang="en-US" altLang="zh-CN" sz="2800" spc="-34" dirty="0">
                <a:solidFill>
                  <a:srgbClr val="434747"/>
                </a:solidFill>
                <a:latin typeface="Times New Roman"/>
                <a:ea typeface="Times New Roman"/>
              </a:rPr>
              <a:t>to</a:t>
            </a:r>
            <a:r>
              <a:rPr lang="en-US" altLang="zh-CN" sz="2800" spc="-20" dirty="0">
                <a:solidFill>
                  <a:srgbClr val="434747"/>
                </a:solidFill>
                <a:latin typeface="Times New Roman"/>
                <a:cs typeface="Times New Roman"/>
              </a:rPr>
              <a:t> </a:t>
            </a:r>
            <a:r>
              <a:rPr lang="en-US" altLang="zh-CN" sz="2800" spc="-65" dirty="0">
                <a:solidFill>
                  <a:srgbClr val="434747"/>
                </a:solidFill>
                <a:latin typeface="Times New Roman"/>
                <a:ea typeface="Times New Roman"/>
              </a:rPr>
              <a:t>SNS</a:t>
            </a:r>
            <a:r>
              <a:rPr lang="en-US" altLang="zh-CN" sz="2800" spc="-25" dirty="0">
                <a:solidFill>
                  <a:srgbClr val="434747"/>
                </a:solidFill>
                <a:latin typeface="Times New Roman"/>
                <a:cs typeface="Times New Roman"/>
              </a:rPr>
              <a:t> </a:t>
            </a:r>
            <a:r>
              <a:rPr lang="en-US" altLang="zh-CN" sz="2800" spc="-40" dirty="0">
                <a:solidFill>
                  <a:srgbClr val="434747"/>
                </a:solidFill>
                <a:latin typeface="Times New Roman"/>
                <a:ea typeface="Times New Roman"/>
              </a:rPr>
              <a:t>for</a:t>
            </a:r>
            <a:r>
              <a:rPr lang="en-US" altLang="zh-CN" sz="2800" spc="-30" dirty="0">
                <a:solidFill>
                  <a:srgbClr val="434747"/>
                </a:solidFill>
                <a:latin typeface="Times New Roman"/>
                <a:cs typeface="Times New Roman"/>
              </a:rPr>
              <a:t> </a:t>
            </a:r>
            <a:r>
              <a:rPr lang="en-US" altLang="zh-CN" sz="2800" spc="-40" dirty="0">
                <a:solidFill>
                  <a:srgbClr val="434747"/>
                </a:solidFill>
                <a:latin typeface="Times New Roman"/>
                <a:ea typeface="Times New Roman"/>
              </a:rPr>
              <a:t>notifications</a:t>
            </a:r>
          </a:p>
          <a:p>
            <a:pPr>
              <a:lnSpc>
                <a:spcPts val="1000"/>
              </a:lnSpc>
            </a:pPr>
            <a:endParaRPr lang="en-US" dirty="0"/>
          </a:p>
          <a:p>
            <a:pPr>
              <a:lnSpc>
                <a:spcPts val="1000"/>
              </a:lnSpc>
            </a:pPr>
            <a:endParaRPr lang="en-US" dirty="0"/>
          </a:p>
          <a:p>
            <a:pPr>
              <a:lnSpc>
                <a:spcPts val="1425"/>
              </a:lnSpc>
            </a:pPr>
            <a:endParaRPr lang="en-US" dirty="0"/>
          </a:p>
          <a:p>
            <a:pPr marL="0" indent="4890912">
              <a:lnSpc>
                <a:spcPct val="101666"/>
              </a:lnSpc>
            </a:pPr>
            <a:r>
              <a:rPr lang="en-US" altLang="zh-CN" sz="2800" spc="-10" dirty="0">
                <a:solidFill>
                  <a:srgbClr val="434747"/>
                </a:solidFill>
                <a:latin typeface="Calibri"/>
                <a:ea typeface="Calibri"/>
              </a:rPr>
              <a:t>…</a:t>
            </a:r>
          </a:p>
        </p:txBody>
      </p:sp>
      <p:sp>
        <p:nvSpPr>
          <p:cNvPr id="5585" name="TextBox 5585"/>
          <p:cNvSpPr txBox="1"/>
          <p:nvPr/>
        </p:nvSpPr>
        <p:spPr>
          <a:xfrm>
            <a:off x="987157" y="2939867"/>
            <a:ext cx="4290657" cy="263144"/>
          </a:xfrm>
          <a:prstGeom prst="rect">
            <a:avLst/>
          </a:prstGeom>
          <a:noFill/>
        </p:spPr>
        <p:txBody>
          <a:bodyPr wrap="square" lIns="0" tIns="0" rIns="0" bIns="0" rtlCol="0">
            <a:spAutoFit/>
          </a:bodyPr>
          <a:lstStyle/>
          <a:p>
            <a:pPr marL="0">
              <a:lnSpc>
                <a:spcPct val="107916"/>
              </a:lnSpc>
              <a:tabLst>
                <a:tab pos="3509251" algn="l"/>
              </a:tabLst>
            </a:pPr>
            <a:r>
              <a:rPr lang="en-US" altLang="zh-CN" sz="1600" dirty="0">
                <a:solidFill>
                  <a:srgbClr val="434747"/>
                </a:solidFill>
                <a:latin typeface="Calibri"/>
                <a:ea typeface="Calibri"/>
              </a:rPr>
              <a:t>CloudWatch</a:t>
            </a:r>
            <a:r>
              <a:rPr lang="en-US" altLang="zh-CN" sz="1600" dirty="0">
                <a:solidFill>
                  <a:srgbClr val="434747"/>
                </a:solidFill>
                <a:latin typeface="Calibri"/>
                <a:cs typeface="Calibri"/>
              </a:rPr>
              <a:t> </a:t>
            </a:r>
            <a:r>
              <a:rPr lang="en-US" altLang="zh-CN" sz="1600" dirty="0">
                <a:solidFill>
                  <a:srgbClr val="434747"/>
                </a:solidFill>
                <a:latin typeface="Calibri"/>
                <a:ea typeface="Calibri"/>
              </a:rPr>
              <a:t>Alarms</a:t>
            </a:r>
            <a:r>
              <a:rPr lang="en-US" altLang="zh-CN" sz="1600" dirty="0">
                <a:solidFill>
                  <a:srgbClr val="434747"/>
                </a:solidFill>
                <a:latin typeface="Calibri"/>
                <a:cs typeface="Calibri"/>
              </a:rPr>
              <a:t>   </a:t>
            </a:r>
            <a:r>
              <a:rPr lang="en-US" altLang="zh-CN" sz="1600" dirty="0">
                <a:solidFill>
                  <a:srgbClr val="434747"/>
                </a:solidFill>
                <a:latin typeface="Calibri"/>
                <a:ea typeface="Calibri"/>
              </a:rPr>
              <a:t>AWS</a:t>
            </a:r>
            <a:r>
              <a:rPr lang="en-US" altLang="zh-CN" sz="1600" spc="-64" dirty="0">
                <a:solidFill>
                  <a:srgbClr val="434747"/>
                </a:solidFill>
                <a:latin typeface="Calibri"/>
                <a:cs typeface="Calibri"/>
              </a:rPr>
              <a:t> </a:t>
            </a:r>
            <a:r>
              <a:rPr lang="en-US" altLang="zh-CN" sz="1600" dirty="0">
                <a:solidFill>
                  <a:srgbClr val="434747"/>
                </a:solidFill>
                <a:latin typeface="Calibri"/>
                <a:ea typeface="Calibri"/>
              </a:rPr>
              <a:t>Budgets	</a:t>
            </a:r>
            <a:r>
              <a:rPr lang="en-US" altLang="zh-CN" sz="1600" spc="-10" dirty="0">
                <a:solidFill>
                  <a:srgbClr val="434747"/>
                </a:solidFill>
                <a:latin typeface="Calibri"/>
                <a:ea typeface="Calibri"/>
              </a:rPr>
              <a:t>Lambda</a:t>
            </a:r>
          </a:p>
        </p:txBody>
      </p:sp>
      <p:sp>
        <p:nvSpPr>
          <p:cNvPr id="5586" name="TextBox 5586"/>
          <p:cNvSpPr txBox="1"/>
          <p:nvPr/>
        </p:nvSpPr>
        <p:spPr>
          <a:xfrm>
            <a:off x="5817344" y="3401311"/>
            <a:ext cx="2885131" cy="544068"/>
          </a:xfrm>
          <a:prstGeom prst="rect">
            <a:avLst/>
          </a:prstGeom>
          <a:noFill/>
        </p:spPr>
        <p:txBody>
          <a:bodyPr wrap="square" lIns="0" tIns="0" rIns="0" bIns="0" rtlCol="0">
            <a:spAutoFit/>
          </a:bodyPr>
          <a:lstStyle/>
          <a:p>
            <a:pPr marL="0">
              <a:lnSpc>
                <a:spcPct val="127499"/>
              </a:lnSpc>
              <a:tabLst>
                <a:tab pos="2231454" algn="l"/>
              </a:tabLst>
            </a:pPr>
            <a:r>
              <a:rPr lang="en-US" altLang="zh-CN" sz="2800" dirty="0">
                <a:solidFill>
                  <a:srgbClr val="434747"/>
                </a:solidFill>
                <a:latin typeface="Calibri"/>
                <a:ea typeface="Calibri"/>
              </a:rPr>
              <a:t>…	</a:t>
            </a:r>
            <a:r>
              <a:rPr lang="en-US" altLang="zh-CN" sz="1400" spc="-5" dirty="0">
                <a:solidFill>
                  <a:srgbClr val="434747"/>
                </a:solidFill>
                <a:latin typeface="Calibri"/>
                <a:ea typeface="Calibri"/>
              </a:rPr>
              <a:t>publish</a:t>
            </a:r>
          </a:p>
        </p:txBody>
      </p:sp>
      <p:sp>
        <p:nvSpPr>
          <p:cNvPr id="5587" name="TextBox 5587"/>
          <p:cNvSpPr txBox="1"/>
          <p:nvPr/>
        </p:nvSpPr>
        <p:spPr>
          <a:xfrm>
            <a:off x="932983" y="4014866"/>
            <a:ext cx="1588534" cy="479552"/>
          </a:xfrm>
          <a:prstGeom prst="rect">
            <a:avLst/>
          </a:prstGeom>
          <a:noFill/>
        </p:spPr>
        <p:txBody>
          <a:bodyPr wrap="square" lIns="0" tIns="0" rIns="0" bIns="0" rtlCol="0">
            <a:spAutoFit/>
          </a:bodyPr>
          <a:lstStyle/>
          <a:p>
            <a:pPr marL="0">
              <a:lnSpc>
                <a:spcPct val="100000"/>
              </a:lnSpc>
            </a:pPr>
            <a:r>
              <a:rPr lang="en-US" altLang="zh-CN" sz="1600" dirty="0">
                <a:solidFill>
                  <a:srgbClr val="434747"/>
                </a:solidFill>
                <a:latin typeface="Calibri"/>
                <a:ea typeface="Calibri"/>
              </a:rPr>
              <a:t>Auto</a:t>
            </a:r>
            <a:r>
              <a:rPr lang="en-US" altLang="zh-CN" sz="1600" dirty="0">
                <a:solidFill>
                  <a:srgbClr val="434747"/>
                </a:solidFill>
                <a:latin typeface="Calibri"/>
                <a:cs typeface="Calibri"/>
              </a:rPr>
              <a:t> </a:t>
            </a:r>
            <a:r>
              <a:rPr lang="en-US" altLang="zh-CN" sz="1600" dirty="0">
                <a:solidFill>
                  <a:srgbClr val="434747"/>
                </a:solidFill>
                <a:latin typeface="Calibri"/>
                <a:ea typeface="Calibri"/>
              </a:rPr>
              <a:t>Scaling</a:t>
            </a:r>
            <a:r>
              <a:rPr lang="en-US" altLang="zh-CN" sz="1600" spc="-75" dirty="0">
                <a:solidFill>
                  <a:srgbClr val="434747"/>
                </a:solidFill>
                <a:latin typeface="Calibri"/>
                <a:cs typeface="Calibri"/>
              </a:rPr>
              <a:t> </a:t>
            </a:r>
            <a:r>
              <a:rPr lang="en-US" altLang="zh-CN" sz="1600" dirty="0">
                <a:solidFill>
                  <a:srgbClr val="434747"/>
                </a:solidFill>
                <a:latin typeface="Calibri"/>
                <a:ea typeface="Calibri"/>
              </a:rPr>
              <a:t>Group</a:t>
            </a:r>
          </a:p>
          <a:p>
            <a:pPr marL="0" indent="201485">
              <a:lnSpc>
                <a:spcPct val="96666"/>
              </a:lnSpc>
            </a:pPr>
            <a:r>
              <a:rPr lang="en-US" altLang="zh-CN" sz="1600" spc="-5" dirty="0">
                <a:solidFill>
                  <a:srgbClr val="434747"/>
                </a:solidFill>
                <a:latin typeface="Calibri"/>
                <a:ea typeface="Calibri"/>
              </a:rPr>
              <a:t>(Notific</a:t>
            </a:r>
            <a:r>
              <a:rPr lang="en-US" altLang="zh-CN" sz="1600" dirty="0">
                <a:solidFill>
                  <a:srgbClr val="434747"/>
                </a:solidFill>
                <a:latin typeface="Calibri"/>
                <a:ea typeface="Calibri"/>
              </a:rPr>
              <a:t>ations)</a:t>
            </a:r>
          </a:p>
        </p:txBody>
      </p:sp>
      <p:sp>
        <p:nvSpPr>
          <p:cNvPr id="5588" name="TextBox 5588"/>
          <p:cNvSpPr txBox="1"/>
          <p:nvPr/>
        </p:nvSpPr>
        <p:spPr>
          <a:xfrm>
            <a:off x="2952512" y="4001151"/>
            <a:ext cx="812934" cy="485210"/>
          </a:xfrm>
          <a:prstGeom prst="rect">
            <a:avLst/>
          </a:prstGeom>
          <a:noFill/>
        </p:spPr>
        <p:txBody>
          <a:bodyPr wrap="square" lIns="0" tIns="0" rIns="0" bIns="0" rtlCol="0">
            <a:spAutoFit/>
          </a:bodyPr>
          <a:lstStyle/>
          <a:p>
            <a:pPr marL="0">
              <a:lnSpc>
                <a:spcPct val="100000"/>
              </a:lnSpc>
            </a:pPr>
            <a:r>
              <a:rPr lang="en-US" altLang="zh-CN" sz="1600" spc="-10" dirty="0">
                <a:solidFill>
                  <a:srgbClr val="434747"/>
                </a:solidFill>
                <a:latin typeface="Calibri"/>
                <a:ea typeface="Calibri"/>
              </a:rPr>
              <a:t>S3</a:t>
            </a:r>
            <a:r>
              <a:rPr lang="en-US" altLang="zh-CN" sz="1600" spc="15" dirty="0">
                <a:solidFill>
                  <a:srgbClr val="434747"/>
                </a:solidFill>
                <a:latin typeface="Calibri"/>
                <a:cs typeface="Calibri"/>
              </a:rPr>
              <a:t> </a:t>
            </a:r>
            <a:r>
              <a:rPr lang="en-US" altLang="zh-CN" sz="1600" spc="-10" dirty="0">
                <a:solidFill>
                  <a:srgbClr val="434747"/>
                </a:solidFill>
                <a:latin typeface="Calibri"/>
                <a:ea typeface="Calibri"/>
              </a:rPr>
              <a:t>Bucket</a:t>
            </a:r>
          </a:p>
          <a:p>
            <a:pPr marL="0" indent="68770">
              <a:lnSpc>
                <a:spcPct val="100000"/>
              </a:lnSpc>
            </a:pPr>
            <a:r>
              <a:rPr lang="en-US" altLang="zh-CN" sz="1600" spc="-10" dirty="0">
                <a:solidFill>
                  <a:srgbClr val="434747"/>
                </a:solidFill>
                <a:latin typeface="Calibri"/>
                <a:ea typeface="Calibri"/>
              </a:rPr>
              <a:t>(Event</a:t>
            </a:r>
            <a:r>
              <a:rPr lang="en-US" altLang="zh-CN" sz="1600" spc="-5" dirty="0">
                <a:solidFill>
                  <a:srgbClr val="434747"/>
                </a:solidFill>
                <a:latin typeface="Calibri"/>
                <a:ea typeface="Calibri"/>
              </a:rPr>
              <a:t>s)</a:t>
            </a:r>
          </a:p>
        </p:txBody>
      </p:sp>
      <p:sp>
        <p:nvSpPr>
          <p:cNvPr id="5589" name="TextBox 5589"/>
          <p:cNvSpPr txBox="1"/>
          <p:nvPr/>
        </p:nvSpPr>
        <p:spPr>
          <a:xfrm>
            <a:off x="4311125" y="4018859"/>
            <a:ext cx="1053458"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Dy</a:t>
            </a:r>
            <a:r>
              <a:rPr lang="en-US" altLang="zh-CN" sz="1600" dirty="0">
                <a:solidFill>
                  <a:srgbClr val="434747"/>
                </a:solidFill>
                <a:latin typeface="Calibri"/>
                <a:ea typeface="Calibri"/>
              </a:rPr>
              <a:t>namoDB</a:t>
            </a:r>
          </a:p>
        </p:txBody>
      </p:sp>
      <p:sp>
        <p:nvSpPr>
          <p:cNvPr id="5590" name="TextBox 5590"/>
          <p:cNvSpPr txBox="1"/>
          <p:nvPr/>
        </p:nvSpPr>
        <p:spPr>
          <a:xfrm>
            <a:off x="5818764" y="4494547"/>
            <a:ext cx="4269286" cy="641858"/>
          </a:xfrm>
          <a:prstGeom prst="rect">
            <a:avLst/>
          </a:prstGeom>
          <a:noFill/>
        </p:spPr>
        <p:txBody>
          <a:bodyPr wrap="square" lIns="0" tIns="0" rIns="0" bIns="0" rtlCol="0">
            <a:spAutoFit/>
          </a:bodyPr>
          <a:lstStyle/>
          <a:p>
            <a:pPr marL="0">
              <a:lnSpc>
                <a:spcPct val="150416"/>
              </a:lnSpc>
              <a:tabLst>
                <a:tab pos="3784968" algn="l"/>
              </a:tabLst>
            </a:pPr>
            <a:r>
              <a:rPr lang="en-US" altLang="zh-CN" sz="2800" dirty="0">
                <a:solidFill>
                  <a:srgbClr val="434747"/>
                </a:solidFill>
                <a:latin typeface="Calibri"/>
                <a:ea typeface="Calibri"/>
              </a:rPr>
              <a:t>…	</a:t>
            </a:r>
            <a:r>
              <a:rPr lang="en-US" altLang="zh-CN" sz="1800" spc="-15" dirty="0">
                <a:solidFill>
                  <a:srgbClr val="434747"/>
                </a:solidFill>
                <a:latin typeface="Calibri"/>
                <a:ea typeface="Calibri"/>
              </a:rPr>
              <a:t>SNS</a:t>
            </a:r>
          </a:p>
        </p:txBody>
      </p:sp>
      <p:sp>
        <p:nvSpPr>
          <p:cNvPr id="5591" name="TextBox 5591"/>
          <p:cNvSpPr txBox="1"/>
          <p:nvPr/>
        </p:nvSpPr>
        <p:spPr>
          <a:xfrm>
            <a:off x="1174486" y="5412375"/>
            <a:ext cx="1343251" cy="485210"/>
          </a:xfrm>
          <a:prstGeom prst="rect">
            <a:avLst/>
          </a:prstGeom>
          <a:noFill/>
        </p:spPr>
        <p:txBody>
          <a:bodyPr wrap="square" lIns="0" tIns="0" rIns="0" bIns="0" rtlCol="0">
            <a:spAutoFit/>
          </a:bodyPr>
          <a:lstStyle/>
          <a:p>
            <a:pPr marL="0">
              <a:lnSpc>
                <a:spcPct val="100000"/>
              </a:lnSpc>
            </a:pPr>
            <a:r>
              <a:rPr lang="en-US" altLang="zh-CN" sz="1600" spc="-5" dirty="0">
                <a:solidFill>
                  <a:srgbClr val="434747"/>
                </a:solidFill>
                <a:latin typeface="Calibri"/>
                <a:ea typeface="Calibri"/>
              </a:rPr>
              <a:t>CloudForma</a:t>
            </a:r>
            <a:r>
              <a:rPr lang="en-US" altLang="zh-CN" sz="1600" dirty="0">
                <a:solidFill>
                  <a:srgbClr val="434747"/>
                </a:solidFill>
                <a:latin typeface="Calibri"/>
                <a:ea typeface="Calibri"/>
              </a:rPr>
              <a:t>tion</a:t>
            </a:r>
          </a:p>
          <a:p>
            <a:pPr marL="0" indent="23177">
              <a:lnSpc>
                <a:spcPct val="100000"/>
              </a:lnSpc>
            </a:pPr>
            <a:r>
              <a:rPr lang="en-US" altLang="zh-CN" sz="1600" spc="-5" dirty="0">
                <a:solidFill>
                  <a:srgbClr val="434747"/>
                </a:solidFill>
                <a:latin typeface="Calibri"/>
                <a:ea typeface="Calibri"/>
              </a:rPr>
              <a:t>(State</a:t>
            </a:r>
            <a:r>
              <a:rPr lang="en-US" altLang="zh-CN" sz="1600" spc="-5" dirty="0">
                <a:solidFill>
                  <a:srgbClr val="434747"/>
                </a:solidFill>
                <a:latin typeface="Calibri"/>
                <a:cs typeface="Calibri"/>
              </a:rPr>
              <a:t> </a:t>
            </a:r>
            <a:r>
              <a:rPr lang="en-US" altLang="zh-CN" sz="1600" spc="-5" dirty="0">
                <a:solidFill>
                  <a:srgbClr val="434747"/>
                </a:solidFill>
                <a:latin typeface="Calibri"/>
                <a:ea typeface="Calibri"/>
              </a:rPr>
              <a:t>Changes)</a:t>
            </a:r>
          </a:p>
        </p:txBody>
      </p:sp>
      <p:sp>
        <p:nvSpPr>
          <p:cNvPr id="5592" name="TextBox 5592"/>
          <p:cNvSpPr txBox="1"/>
          <p:nvPr/>
        </p:nvSpPr>
        <p:spPr>
          <a:xfrm>
            <a:off x="2863697" y="5430662"/>
            <a:ext cx="1054084" cy="485212"/>
          </a:xfrm>
          <a:prstGeom prst="rect">
            <a:avLst/>
          </a:prstGeom>
          <a:noFill/>
        </p:spPr>
        <p:txBody>
          <a:bodyPr wrap="square" lIns="0" tIns="0" rIns="0" bIns="0" rtlCol="0">
            <a:spAutoFit/>
          </a:bodyPr>
          <a:lstStyle/>
          <a:p>
            <a:pPr marL="0" indent="110108">
              <a:lnSpc>
                <a:spcPct val="100000"/>
              </a:lnSpc>
            </a:pPr>
            <a:r>
              <a:rPr lang="en-US" altLang="zh-CN" sz="1600" spc="-15" dirty="0">
                <a:solidFill>
                  <a:srgbClr val="434747"/>
                </a:solidFill>
                <a:latin typeface="Calibri"/>
                <a:ea typeface="Calibri"/>
              </a:rPr>
              <a:t>AWS</a:t>
            </a:r>
            <a:r>
              <a:rPr lang="en-US" altLang="zh-CN" sz="1600" dirty="0">
                <a:solidFill>
                  <a:srgbClr val="434747"/>
                </a:solidFill>
                <a:latin typeface="Calibri"/>
                <a:cs typeface="Calibri"/>
              </a:rPr>
              <a:t> </a:t>
            </a:r>
            <a:r>
              <a:rPr lang="en-US" altLang="zh-CN" sz="1600" spc="-10" dirty="0">
                <a:solidFill>
                  <a:srgbClr val="434747"/>
                </a:solidFill>
                <a:latin typeface="Calibri"/>
                <a:ea typeface="Calibri"/>
              </a:rPr>
              <a:t>DMS</a:t>
            </a:r>
          </a:p>
          <a:p>
            <a:pPr marL="0">
              <a:lnSpc>
                <a:spcPct val="100000"/>
              </a:lnSpc>
            </a:pPr>
            <a:r>
              <a:rPr lang="en-US" altLang="zh-CN" sz="1600" spc="-5" dirty="0">
                <a:solidFill>
                  <a:srgbClr val="434747"/>
                </a:solidFill>
                <a:latin typeface="Calibri"/>
                <a:ea typeface="Calibri"/>
              </a:rPr>
              <a:t>(New</a:t>
            </a:r>
            <a:r>
              <a:rPr lang="en-US" altLang="zh-CN" sz="1600" spc="20" dirty="0">
                <a:solidFill>
                  <a:srgbClr val="434747"/>
                </a:solidFill>
                <a:latin typeface="Calibri"/>
                <a:cs typeface="Calibri"/>
              </a:rPr>
              <a:t> </a:t>
            </a:r>
            <a:r>
              <a:rPr lang="en-US" altLang="zh-CN" sz="1600" spc="-5" dirty="0">
                <a:solidFill>
                  <a:srgbClr val="434747"/>
                </a:solidFill>
                <a:latin typeface="Calibri"/>
                <a:ea typeface="Calibri"/>
              </a:rPr>
              <a:t>Replic)</a:t>
            </a:r>
          </a:p>
        </p:txBody>
      </p:sp>
      <p:sp>
        <p:nvSpPr>
          <p:cNvPr id="5593" name="TextBox 5593"/>
          <p:cNvSpPr txBox="1"/>
          <p:nvPr/>
        </p:nvSpPr>
        <p:spPr>
          <a:xfrm>
            <a:off x="4308561" y="5408747"/>
            <a:ext cx="1042255"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RDS</a:t>
            </a:r>
            <a:r>
              <a:rPr lang="en-US" altLang="zh-CN" sz="1600" spc="-10" dirty="0">
                <a:solidFill>
                  <a:srgbClr val="434747"/>
                </a:solidFill>
                <a:latin typeface="Calibri"/>
                <a:cs typeface="Calibri"/>
              </a:rPr>
              <a:t> </a:t>
            </a:r>
            <a:r>
              <a:rPr lang="en-US" altLang="zh-CN" sz="1600" spc="-5" dirty="0">
                <a:solidFill>
                  <a:srgbClr val="434747"/>
                </a:solidFill>
                <a:latin typeface="Calibri"/>
                <a:ea typeface="Calibri"/>
              </a:rPr>
              <a:t>Events</a:t>
            </a:r>
          </a:p>
        </p:txBody>
      </p:sp>
      <p:sp>
        <p:nvSpPr>
          <p:cNvPr id="5594" name="TextBox 5594"/>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595" name="TextBox 5595"/>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6" name="Freeform 559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7" name="Freeform 559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8" name="Freeform 559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9" name="TextBox 5599"/>
          <p:cNvSpPr txBox="1"/>
          <p:nvPr/>
        </p:nvSpPr>
        <p:spPr>
          <a:xfrm>
            <a:off x="254592" y="419192"/>
            <a:ext cx="8314373" cy="6247979"/>
          </a:xfrm>
          <a:prstGeom prst="rect">
            <a:avLst/>
          </a:prstGeom>
          <a:noFill/>
        </p:spPr>
        <p:txBody>
          <a:bodyPr wrap="square" lIns="0" tIns="0" rIns="0" bIns="0" rtlCol="0">
            <a:spAutoFit/>
          </a:bodyPr>
          <a:lstStyle/>
          <a:p>
            <a:pPr marL="0" indent="675046">
              <a:lnSpc>
                <a:spcPct val="100000"/>
              </a:lnSpc>
            </a:pPr>
            <a:r>
              <a:rPr lang="en-US" altLang="zh-CN" sz="4400" dirty="0">
                <a:solidFill>
                  <a:srgbClr val="434747"/>
                </a:solidFill>
                <a:latin typeface="Times New Roman"/>
                <a:ea typeface="Times New Roman"/>
              </a:rPr>
              <a:t>Amazon</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SNS</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a:t>
            </a:r>
            <a:r>
              <a:rPr lang="en-US" altLang="zh-CN" sz="4400" spc="-225" dirty="0">
                <a:solidFill>
                  <a:srgbClr val="434747"/>
                </a:solidFill>
                <a:latin typeface="Times New Roman"/>
                <a:cs typeface="Times New Roman"/>
              </a:rPr>
              <a:t> </a:t>
            </a:r>
            <a:r>
              <a:rPr lang="en-US" altLang="zh-CN" sz="4400" dirty="0">
                <a:solidFill>
                  <a:srgbClr val="434747"/>
                </a:solidFill>
                <a:latin typeface="Times New Roman"/>
                <a:ea typeface="Times New Roman"/>
              </a:rPr>
              <a:t>How</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to</a:t>
            </a:r>
            <a:r>
              <a:rPr lang="en-US" altLang="zh-CN" sz="4400" spc="-225" dirty="0">
                <a:solidFill>
                  <a:srgbClr val="434747"/>
                </a:solidFill>
                <a:latin typeface="Times New Roman"/>
                <a:cs typeface="Times New Roman"/>
              </a:rPr>
              <a:t> </a:t>
            </a:r>
            <a:r>
              <a:rPr lang="en-US" altLang="zh-CN" sz="4400" dirty="0">
                <a:solidFill>
                  <a:srgbClr val="434747"/>
                </a:solidFill>
                <a:latin typeface="Times New Roman"/>
                <a:ea typeface="Times New Roman"/>
              </a:rPr>
              <a:t>publish</a:t>
            </a:r>
          </a:p>
          <a:p>
            <a:pPr>
              <a:lnSpc>
                <a:spcPts val="1000"/>
              </a:lnSpc>
            </a:pPr>
            <a:endParaRPr lang="en-US" dirty="0"/>
          </a:p>
          <a:p>
            <a:pPr>
              <a:lnSpc>
                <a:spcPts val="1845"/>
              </a:lnSpc>
            </a:pPr>
            <a:endParaRPr lang="en-US" dirty="0"/>
          </a:p>
          <a:p>
            <a:pPr marL="0" indent="675046">
              <a:lnSpc>
                <a:spcPct val="100000"/>
              </a:lnSpc>
            </a:pPr>
            <a:r>
              <a:rPr lang="en-US" altLang="zh-CN" sz="2800" spc="-65" dirty="0">
                <a:solidFill>
                  <a:srgbClr val="434747"/>
                </a:solidFill>
                <a:latin typeface="Arial"/>
                <a:ea typeface="Arial"/>
              </a:rPr>
              <a:t>•</a:t>
            </a:r>
            <a:r>
              <a:rPr lang="en-US" altLang="zh-CN" sz="2800" spc="-50" dirty="0">
                <a:solidFill>
                  <a:srgbClr val="434747"/>
                </a:solidFill>
                <a:latin typeface="Arial"/>
                <a:cs typeface="Arial"/>
              </a:rPr>
              <a:t> </a:t>
            </a:r>
            <a:r>
              <a:rPr lang="en-US" altLang="zh-CN" sz="2800" spc="-85" dirty="0">
                <a:solidFill>
                  <a:srgbClr val="434747"/>
                </a:solidFill>
                <a:latin typeface="Times New Roman"/>
                <a:ea typeface="Times New Roman"/>
              </a:rPr>
              <a:t>Topic</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Publish</a:t>
            </a:r>
            <a:r>
              <a:rPr lang="en-US" altLang="zh-CN" sz="2800" spc="-50" dirty="0">
                <a:solidFill>
                  <a:srgbClr val="434747"/>
                </a:solidFill>
                <a:latin typeface="Times New Roman"/>
                <a:cs typeface="Times New Roman"/>
              </a:rPr>
              <a:t> </a:t>
            </a:r>
            <a:r>
              <a:rPr lang="en-US" altLang="zh-CN" sz="2800" spc="-75" dirty="0">
                <a:solidFill>
                  <a:srgbClr val="434747"/>
                </a:solidFill>
                <a:latin typeface="Times New Roman"/>
                <a:ea typeface="Times New Roman"/>
              </a:rPr>
              <a:t>(using</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the</a:t>
            </a:r>
            <a:r>
              <a:rPr lang="en-US" altLang="zh-CN" sz="2800" spc="-50" dirty="0">
                <a:solidFill>
                  <a:srgbClr val="434747"/>
                </a:solidFill>
                <a:latin typeface="Times New Roman"/>
                <a:cs typeface="Times New Roman"/>
              </a:rPr>
              <a:t> </a:t>
            </a:r>
            <a:r>
              <a:rPr lang="en-US" altLang="zh-CN" sz="2800" spc="-104" dirty="0">
                <a:solidFill>
                  <a:srgbClr val="434747"/>
                </a:solidFill>
                <a:latin typeface="Times New Roman"/>
                <a:ea typeface="Times New Roman"/>
              </a:rPr>
              <a:t>SDK)</a:t>
            </a:r>
          </a:p>
          <a:p>
            <a:pPr marL="0" indent="1132246">
              <a:lnSpc>
                <a:spcPct val="100000"/>
              </a:lnSpc>
              <a:spcBef>
                <a:spcPts val="225"/>
              </a:spcBef>
            </a:pPr>
            <a:r>
              <a:rPr lang="en-US" altLang="zh-CN" sz="2400" dirty="0">
                <a:solidFill>
                  <a:srgbClr val="434747"/>
                </a:solidFill>
                <a:latin typeface="Arial"/>
                <a:ea typeface="Arial"/>
              </a:rPr>
              <a:t>•</a:t>
            </a:r>
            <a:r>
              <a:rPr lang="en-US" altLang="zh-CN" sz="2400" spc="17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spc="154"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spc="154" dirty="0">
                <a:solidFill>
                  <a:srgbClr val="434747"/>
                </a:solidFill>
                <a:latin typeface="Times New Roman"/>
                <a:cs typeface="Times New Roman"/>
              </a:rPr>
              <a:t> </a:t>
            </a:r>
            <a:r>
              <a:rPr lang="en-US" altLang="zh-CN" sz="2400" dirty="0">
                <a:solidFill>
                  <a:srgbClr val="434747"/>
                </a:solidFill>
                <a:latin typeface="Times New Roman"/>
                <a:ea typeface="Times New Roman"/>
              </a:rPr>
              <a:t>topic</a:t>
            </a: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subscription</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(or</a:t>
            </a:r>
            <a:r>
              <a:rPr lang="en-US" altLang="zh-CN" sz="2400" spc="34" dirty="0">
                <a:solidFill>
                  <a:srgbClr val="434747"/>
                </a:solidFill>
                <a:latin typeface="Times New Roman"/>
                <a:cs typeface="Times New Roman"/>
              </a:rPr>
              <a:t> </a:t>
            </a:r>
            <a:r>
              <a:rPr lang="en-US" altLang="zh-CN" sz="2400" dirty="0">
                <a:solidFill>
                  <a:srgbClr val="434747"/>
                </a:solidFill>
                <a:latin typeface="Times New Roman"/>
                <a:ea typeface="Times New Roman"/>
              </a:rPr>
              <a:t>many)</a:t>
            </a: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Publish</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to</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spc="-44" dirty="0">
                <a:solidFill>
                  <a:srgbClr val="434747"/>
                </a:solidFill>
                <a:latin typeface="Times New Roman"/>
                <a:cs typeface="Times New Roman"/>
              </a:rPr>
              <a:t> </a:t>
            </a:r>
            <a:r>
              <a:rPr lang="en-US" altLang="zh-CN" sz="2400" dirty="0">
                <a:solidFill>
                  <a:srgbClr val="434747"/>
                </a:solidFill>
                <a:latin typeface="Times New Roman"/>
                <a:ea typeface="Times New Roman"/>
              </a:rPr>
              <a:t>topic</a:t>
            </a:r>
          </a:p>
          <a:p>
            <a:pPr>
              <a:lnSpc>
                <a:spcPts val="1000"/>
              </a:lnSpc>
            </a:pPr>
            <a:endParaRPr lang="en-US" dirty="0"/>
          </a:p>
          <a:p>
            <a:pPr>
              <a:lnSpc>
                <a:spcPts val="1000"/>
              </a:lnSpc>
            </a:pPr>
            <a:endParaRPr lang="en-US" dirty="0"/>
          </a:p>
          <a:p>
            <a:pPr>
              <a:lnSpc>
                <a:spcPts val="1000"/>
              </a:lnSpc>
            </a:pPr>
            <a:endParaRPr lang="en-US" dirty="0"/>
          </a:p>
          <a:p>
            <a:pPr>
              <a:lnSpc>
                <a:spcPts val="1639"/>
              </a:lnSpc>
            </a:pPr>
            <a:endParaRPr lang="en-US" dirty="0"/>
          </a:p>
          <a:p>
            <a:pPr marL="0" indent="675046">
              <a:lnSpc>
                <a:spcPct val="100000"/>
              </a:lnSpc>
            </a:pPr>
            <a:r>
              <a:rPr lang="en-US" altLang="zh-CN" sz="2800" spc="-40"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44" dirty="0">
                <a:solidFill>
                  <a:srgbClr val="434747"/>
                </a:solidFill>
                <a:latin typeface="Times New Roman"/>
                <a:ea typeface="Times New Roman"/>
              </a:rPr>
              <a:t>Direct</a:t>
            </a:r>
            <a:r>
              <a:rPr lang="en-US" altLang="zh-CN" sz="2800" spc="-25" dirty="0">
                <a:solidFill>
                  <a:srgbClr val="434747"/>
                </a:solidFill>
                <a:latin typeface="Times New Roman"/>
                <a:cs typeface="Times New Roman"/>
              </a:rPr>
              <a:t> </a:t>
            </a:r>
            <a:r>
              <a:rPr lang="en-US" altLang="zh-CN" sz="2800" spc="-50" dirty="0">
                <a:solidFill>
                  <a:srgbClr val="434747"/>
                </a:solidFill>
                <a:latin typeface="Times New Roman"/>
                <a:ea typeface="Times New Roman"/>
              </a:rPr>
              <a:t>Publish</a:t>
            </a:r>
            <a:r>
              <a:rPr lang="en-US" altLang="zh-CN" sz="2800" spc="-30" dirty="0">
                <a:solidFill>
                  <a:srgbClr val="434747"/>
                </a:solidFill>
                <a:latin typeface="Times New Roman"/>
                <a:cs typeface="Times New Roman"/>
              </a:rPr>
              <a:t> </a:t>
            </a:r>
            <a:r>
              <a:rPr lang="en-US" altLang="zh-CN" sz="2800" spc="-40" dirty="0">
                <a:solidFill>
                  <a:srgbClr val="434747"/>
                </a:solidFill>
                <a:latin typeface="Times New Roman"/>
                <a:ea typeface="Times New Roman"/>
              </a:rPr>
              <a:t>(for</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mobile</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apps</a:t>
            </a:r>
            <a:r>
              <a:rPr lang="en-US" altLang="zh-CN" sz="2800" spc="-35" dirty="0">
                <a:solidFill>
                  <a:srgbClr val="434747"/>
                </a:solidFill>
                <a:latin typeface="Times New Roman"/>
                <a:cs typeface="Times New Roman"/>
              </a:rPr>
              <a:t> </a:t>
            </a:r>
            <a:r>
              <a:rPr lang="en-US" altLang="zh-CN" sz="2800" spc="-65" dirty="0">
                <a:solidFill>
                  <a:srgbClr val="434747"/>
                </a:solidFill>
                <a:latin typeface="Times New Roman"/>
                <a:ea typeface="Times New Roman"/>
              </a:rPr>
              <a:t>SDK)</a:t>
            </a:r>
          </a:p>
          <a:p>
            <a:pPr marL="0" indent="1132246">
              <a:lnSpc>
                <a:spcPct val="100000"/>
              </a:lnSpc>
              <a:spcBef>
                <a:spcPts val="225"/>
              </a:spcBef>
            </a:pPr>
            <a:r>
              <a:rPr lang="en-US" altLang="zh-CN" sz="2400" dirty="0">
                <a:solidFill>
                  <a:srgbClr val="434747"/>
                </a:solidFill>
                <a:latin typeface="Arial"/>
                <a:ea typeface="Arial"/>
              </a:rPr>
              <a:t>•</a:t>
            </a:r>
            <a:r>
              <a:rPr lang="en-US" altLang="zh-CN" sz="2400" spc="-64"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spc="-60"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spc="-60" dirty="0">
                <a:solidFill>
                  <a:srgbClr val="434747"/>
                </a:solidFill>
                <a:latin typeface="Times New Roman"/>
                <a:cs typeface="Times New Roman"/>
              </a:rPr>
              <a:t> </a:t>
            </a:r>
            <a:r>
              <a:rPr lang="en-US" altLang="zh-CN" sz="2400" dirty="0">
                <a:solidFill>
                  <a:srgbClr val="434747"/>
                </a:solidFill>
                <a:latin typeface="Times New Roman"/>
                <a:ea typeface="Times New Roman"/>
              </a:rPr>
              <a:t>platform</a:t>
            </a:r>
            <a:r>
              <a:rPr lang="en-US" altLang="zh-CN" sz="2400" spc="-65" dirty="0">
                <a:solidFill>
                  <a:srgbClr val="434747"/>
                </a:solidFill>
                <a:latin typeface="Times New Roman"/>
                <a:cs typeface="Times New Roman"/>
              </a:rPr>
              <a:t> </a:t>
            </a:r>
            <a:r>
              <a:rPr lang="en-US" altLang="zh-CN" sz="2400" dirty="0">
                <a:solidFill>
                  <a:srgbClr val="434747"/>
                </a:solidFill>
                <a:latin typeface="Times New Roman"/>
                <a:ea typeface="Times New Roman"/>
              </a:rPr>
              <a:t>application</a:t>
            </a:r>
          </a:p>
          <a:p>
            <a:pPr marL="0" indent="1132246">
              <a:lnSpc>
                <a:spcPct val="100000"/>
              </a:lnSpc>
              <a:spcBef>
                <a:spcPts val="215"/>
              </a:spcBef>
            </a:pPr>
            <a:r>
              <a:rPr lang="en-US" altLang="zh-CN" sz="2400" dirty="0">
                <a:solidFill>
                  <a:srgbClr val="434747"/>
                </a:solidFill>
                <a:latin typeface="Arial"/>
                <a:ea typeface="Arial"/>
              </a:rPr>
              <a:t>•</a:t>
            </a:r>
            <a:r>
              <a:rPr lang="en-US" altLang="zh-CN" sz="2400" spc="10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spc="94"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spc="94" dirty="0">
                <a:solidFill>
                  <a:srgbClr val="434747"/>
                </a:solidFill>
                <a:latin typeface="Times New Roman"/>
                <a:cs typeface="Times New Roman"/>
              </a:rPr>
              <a:t> </a:t>
            </a:r>
            <a:r>
              <a:rPr lang="en-US" altLang="zh-CN" sz="2400" dirty="0">
                <a:solidFill>
                  <a:srgbClr val="434747"/>
                </a:solidFill>
                <a:latin typeface="Times New Roman"/>
                <a:ea typeface="Times New Roman"/>
              </a:rPr>
              <a:t>platform</a:t>
            </a:r>
            <a:r>
              <a:rPr lang="en-US" altLang="zh-CN" sz="2400" spc="94" dirty="0">
                <a:solidFill>
                  <a:srgbClr val="434747"/>
                </a:solidFill>
                <a:latin typeface="Times New Roman"/>
                <a:cs typeface="Times New Roman"/>
              </a:rPr>
              <a:t> </a:t>
            </a:r>
            <a:r>
              <a:rPr lang="en-US" altLang="zh-CN" sz="2400" dirty="0">
                <a:solidFill>
                  <a:srgbClr val="434747"/>
                </a:solidFill>
                <a:latin typeface="Times New Roman"/>
                <a:ea typeface="Times New Roman"/>
              </a:rPr>
              <a:t>endpoint</a:t>
            </a: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Publish</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to</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platform</a:t>
            </a:r>
            <a:r>
              <a:rPr lang="en-US" altLang="zh-CN" sz="2400" spc="-139" dirty="0">
                <a:solidFill>
                  <a:srgbClr val="434747"/>
                </a:solidFill>
                <a:latin typeface="Times New Roman"/>
                <a:cs typeface="Times New Roman"/>
              </a:rPr>
              <a:t> </a:t>
            </a:r>
            <a:r>
              <a:rPr lang="en-US" altLang="zh-CN" sz="2400" dirty="0">
                <a:solidFill>
                  <a:srgbClr val="434747"/>
                </a:solidFill>
                <a:latin typeface="Times New Roman"/>
                <a:ea typeface="Times New Roman"/>
              </a:rPr>
              <a:t>endpoint</a:t>
            </a:r>
          </a:p>
          <a:p>
            <a:pPr marL="0" indent="1132246">
              <a:lnSpc>
                <a:spcPct val="100000"/>
              </a:lnSpc>
              <a:spcBef>
                <a:spcPts val="215"/>
              </a:spcBef>
            </a:pPr>
            <a:r>
              <a:rPr lang="en-US" altLang="zh-CN" sz="2400" spc="-35" dirty="0">
                <a:solidFill>
                  <a:srgbClr val="434747"/>
                </a:solidFill>
                <a:latin typeface="Arial"/>
                <a:ea typeface="Arial"/>
              </a:rPr>
              <a:t>•</a:t>
            </a:r>
            <a:r>
              <a:rPr lang="en-US" altLang="zh-CN" sz="2400" spc="-25" dirty="0">
                <a:solidFill>
                  <a:srgbClr val="434747"/>
                </a:solidFill>
                <a:latin typeface="Arial"/>
                <a:cs typeface="Arial"/>
              </a:rPr>
              <a:t> </a:t>
            </a:r>
            <a:r>
              <a:rPr lang="en-US" altLang="zh-CN" sz="2400" spc="-50" dirty="0">
                <a:solidFill>
                  <a:srgbClr val="434747"/>
                </a:solidFill>
                <a:latin typeface="Times New Roman"/>
                <a:ea typeface="Times New Roman"/>
              </a:rPr>
              <a:t>Works</a:t>
            </a:r>
            <a:r>
              <a:rPr lang="en-US" altLang="zh-CN" sz="2400" spc="-25" dirty="0">
                <a:solidFill>
                  <a:srgbClr val="434747"/>
                </a:solidFill>
                <a:latin typeface="Times New Roman"/>
                <a:cs typeface="Times New Roman"/>
              </a:rPr>
              <a:t> </a:t>
            </a:r>
            <a:r>
              <a:rPr lang="en-US" altLang="zh-CN" sz="2400" spc="-45" dirty="0">
                <a:solidFill>
                  <a:srgbClr val="434747"/>
                </a:solidFill>
                <a:latin typeface="Times New Roman"/>
                <a:ea typeface="Times New Roman"/>
              </a:rPr>
              <a:t>with</a:t>
            </a:r>
            <a:r>
              <a:rPr lang="en-US" altLang="zh-CN" sz="2400" spc="-25" dirty="0">
                <a:solidFill>
                  <a:srgbClr val="434747"/>
                </a:solidFill>
                <a:latin typeface="Times New Roman"/>
                <a:cs typeface="Times New Roman"/>
              </a:rPr>
              <a:t> </a:t>
            </a:r>
            <a:r>
              <a:rPr lang="en-US" altLang="zh-CN" sz="2400" spc="-44" dirty="0">
                <a:solidFill>
                  <a:srgbClr val="434747"/>
                </a:solidFill>
                <a:latin typeface="Times New Roman"/>
                <a:ea typeface="Times New Roman"/>
              </a:rPr>
              <a:t>Google</a:t>
            </a:r>
            <a:r>
              <a:rPr lang="en-US" altLang="zh-CN" sz="2400" spc="-20" dirty="0">
                <a:solidFill>
                  <a:srgbClr val="434747"/>
                </a:solidFill>
                <a:latin typeface="Times New Roman"/>
                <a:cs typeface="Times New Roman"/>
              </a:rPr>
              <a:t> </a:t>
            </a:r>
            <a:r>
              <a:rPr lang="en-US" altLang="zh-CN" sz="2400" spc="-65" dirty="0">
                <a:solidFill>
                  <a:srgbClr val="434747"/>
                </a:solidFill>
                <a:latin typeface="Times New Roman"/>
                <a:ea typeface="Times New Roman"/>
              </a:rPr>
              <a:t>GCM,</a:t>
            </a:r>
            <a:r>
              <a:rPr lang="en-US" altLang="zh-CN" sz="2400" spc="-25" dirty="0">
                <a:solidFill>
                  <a:srgbClr val="434747"/>
                </a:solidFill>
                <a:latin typeface="Times New Roman"/>
                <a:cs typeface="Times New Roman"/>
              </a:rPr>
              <a:t> </a:t>
            </a:r>
            <a:r>
              <a:rPr lang="en-US" altLang="zh-CN" sz="2400" spc="-44" dirty="0">
                <a:solidFill>
                  <a:srgbClr val="434747"/>
                </a:solidFill>
                <a:latin typeface="Times New Roman"/>
                <a:ea typeface="Times New Roman"/>
              </a:rPr>
              <a:t>Apple</a:t>
            </a:r>
            <a:r>
              <a:rPr lang="en-US" altLang="zh-CN" sz="2400" spc="-25" dirty="0">
                <a:solidFill>
                  <a:srgbClr val="434747"/>
                </a:solidFill>
                <a:latin typeface="Times New Roman"/>
                <a:cs typeface="Times New Roman"/>
              </a:rPr>
              <a:t> </a:t>
            </a:r>
            <a:r>
              <a:rPr lang="en-US" altLang="zh-CN" sz="2400" spc="-55" dirty="0">
                <a:solidFill>
                  <a:srgbClr val="434747"/>
                </a:solidFill>
                <a:latin typeface="Times New Roman"/>
                <a:ea typeface="Times New Roman"/>
              </a:rPr>
              <a:t>APNS,</a:t>
            </a:r>
            <a:r>
              <a:rPr lang="en-US" altLang="zh-CN" sz="2400" spc="-25" dirty="0">
                <a:solidFill>
                  <a:srgbClr val="434747"/>
                </a:solidFill>
                <a:latin typeface="Times New Roman"/>
                <a:cs typeface="Times New Roman"/>
              </a:rPr>
              <a:t> </a:t>
            </a:r>
            <a:r>
              <a:rPr lang="en-US" altLang="zh-CN" sz="2400" spc="-55" dirty="0">
                <a:solidFill>
                  <a:srgbClr val="434747"/>
                </a:solidFill>
                <a:latin typeface="Times New Roman"/>
                <a:ea typeface="Times New Roman"/>
              </a:rPr>
              <a:t>Amazon</a:t>
            </a:r>
            <a:r>
              <a:rPr lang="en-US" altLang="zh-CN" sz="2400" spc="-30" dirty="0">
                <a:solidFill>
                  <a:srgbClr val="434747"/>
                </a:solidFill>
                <a:latin typeface="Times New Roman"/>
                <a:cs typeface="Times New Roman"/>
              </a:rPr>
              <a:t> </a:t>
            </a:r>
            <a:r>
              <a:rPr lang="en-US" altLang="zh-CN" sz="2400" spc="-80" dirty="0">
                <a:solidFill>
                  <a:srgbClr val="434747"/>
                </a:solidFill>
                <a:latin typeface="Times New Roman"/>
                <a:ea typeface="Times New Roman"/>
              </a:rPr>
              <a:t>ADM…</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544"/>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600" name="TextBox 5600"/>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6" name="Freeform 559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7" name="Freeform 559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8" name="Freeform 559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9" name="TextBox 5599"/>
          <p:cNvSpPr txBox="1"/>
          <p:nvPr/>
        </p:nvSpPr>
        <p:spPr>
          <a:xfrm>
            <a:off x="254592" y="419192"/>
            <a:ext cx="11308758" cy="4652427"/>
          </a:xfrm>
          <a:prstGeom prst="rect">
            <a:avLst/>
          </a:prstGeom>
          <a:noFill/>
        </p:spPr>
        <p:txBody>
          <a:bodyPr wrap="square" lIns="0" tIns="0" rIns="0" bIns="0" rtlCol="0">
            <a:spAutoFit/>
          </a:bodyPr>
          <a:lstStyle/>
          <a:p>
            <a:pPr marL="0" indent="675046">
              <a:lnSpc>
                <a:spcPct val="100000"/>
              </a:lnSpc>
            </a:pPr>
            <a:r>
              <a:rPr lang="en-US" altLang="zh-CN" sz="4400" dirty="0">
                <a:solidFill>
                  <a:srgbClr val="434747"/>
                </a:solidFill>
                <a:latin typeface="Times New Roman"/>
                <a:ea typeface="Times New Roman"/>
              </a:rPr>
              <a:t>Amazon</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SNS</a:t>
            </a:r>
          </a:p>
          <a:p>
            <a:pPr>
              <a:lnSpc>
                <a:spcPts val="1000"/>
              </a:lnSpc>
            </a:pPr>
            <a:endParaRPr lang="en-US" dirty="0"/>
          </a:p>
          <a:p>
            <a:pPr>
              <a:lnSpc>
                <a:spcPts val="1845"/>
              </a:lnSpc>
            </a:pPr>
            <a:endParaRPr lang="en-US" dirty="0"/>
          </a:p>
          <a:p>
            <a:pPr marL="0" indent="675046">
              <a:lnSpc>
                <a:spcPct val="100000"/>
              </a:lnSpc>
            </a:pPr>
            <a:r>
              <a:rPr lang="en-US" altLang="zh-CN" sz="2800" spc="-65" dirty="0">
                <a:solidFill>
                  <a:srgbClr val="434747"/>
                </a:solidFill>
                <a:latin typeface="Arial"/>
                <a:ea typeface="Arial"/>
              </a:rPr>
              <a:t>•</a:t>
            </a:r>
            <a:r>
              <a:rPr lang="en-US" altLang="zh-CN" sz="2800" spc="-50" dirty="0">
                <a:solidFill>
                  <a:srgbClr val="434747"/>
                </a:solidFill>
                <a:latin typeface="Arial"/>
                <a:cs typeface="Arial"/>
              </a:rPr>
              <a:t> </a:t>
            </a:r>
            <a:r>
              <a:rPr lang="en-US" altLang="zh-CN" sz="2800" spc="-85" dirty="0">
                <a:solidFill>
                  <a:srgbClr val="434747"/>
                </a:solidFill>
                <a:latin typeface="Times New Roman"/>
                <a:ea typeface="Times New Roman"/>
              </a:rPr>
              <a:t>create topic</a:t>
            </a:r>
            <a:endParaRPr lang="en-US" altLang="zh-CN" sz="2400" dirty="0">
              <a:solidFill>
                <a:srgbClr val="434747"/>
              </a:solidFill>
              <a:latin typeface="Times New Roman"/>
              <a:ea typeface="Times New Roman"/>
            </a:endParaRP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subscription</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(or</a:t>
            </a:r>
            <a:r>
              <a:rPr lang="en-US" altLang="zh-CN" sz="2400" spc="34" dirty="0">
                <a:solidFill>
                  <a:srgbClr val="434747"/>
                </a:solidFill>
                <a:latin typeface="Times New Roman"/>
                <a:cs typeface="Times New Roman"/>
              </a:rPr>
              <a:t> </a:t>
            </a:r>
            <a:r>
              <a:rPr lang="en-US" altLang="zh-CN" sz="2400" dirty="0">
                <a:solidFill>
                  <a:srgbClr val="434747"/>
                </a:solidFill>
                <a:latin typeface="Times New Roman"/>
                <a:ea typeface="Times New Roman"/>
              </a:rPr>
              <a:t>many)</a:t>
            </a:r>
          </a:p>
          <a:p>
            <a:pPr marL="0" indent="1132246">
              <a:lnSpc>
                <a:spcPct val="100000"/>
              </a:lnSpc>
              <a:spcBef>
                <a:spcPts val="215"/>
              </a:spcBef>
            </a:pPr>
            <a:r>
              <a:rPr lang="en-US" altLang="zh-CN" sz="2400" dirty="0">
                <a:solidFill>
                  <a:srgbClr val="434747"/>
                </a:solidFill>
                <a:latin typeface="Times New Roman"/>
                <a:ea typeface="Times New Roman"/>
              </a:rPr>
              <a:t>	Protocol </a:t>
            </a:r>
            <a:r>
              <a:rPr lang="en-US" altLang="zh-CN" sz="2400" dirty="0">
                <a:solidFill>
                  <a:srgbClr val="434747"/>
                </a:solidFill>
                <a:latin typeface="Times New Roman"/>
                <a:ea typeface="Times New Roman"/>
                <a:sym typeface="Wingdings" panose="05000000000000000000" pitchFamily="2" charset="2"/>
              </a:rPr>
              <a:t> Email , lambda, SQS, </a:t>
            </a:r>
          </a:p>
          <a:p>
            <a:pPr marL="0" indent="1132246">
              <a:lnSpc>
                <a:spcPct val="100000"/>
              </a:lnSpc>
              <a:spcBef>
                <a:spcPts val="215"/>
              </a:spcBef>
            </a:pPr>
            <a:r>
              <a:rPr lang="en-US" altLang="zh-CN" sz="2400" dirty="0">
                <a:solidFill>
                  <a:srgbClr val="434747"/>
                </a:solidFill>
                <a:latin typeface="Times New Roman"/>
                <a:ea typeface="Times New Roman"/>
                <a:sym typeface="Wingdings" panose="05000000000000000000" pitchFamily="2" charset="2"/>
              </a:rPr>
              <a:t>	Endpoint : </a:t>
            </a:r>
            <a:r>
              <a:rPr lang="en-US" altLang="zh-CN" sz="2400" dirty="0">
                <a:solidFill>
                  <a:srgbClr val="434747"/>
                </a:solidFill>
                <a:latin typeface="Times New Roman"/>
                <a:ea typeface="Times New Roman"/>
                <a:sym typeface="Wingdings" panose="05000000000000000000" pitchFamily="2" charset="2"/>
                <a:hlinkClick r:id="rId2"/>
              </a:rPr>
              <a:t>cwro777@gmail.com</a:t>
            </a:r>
            <a:r>
              <a:rPr lang="en-US" altLang="zh-CN" sz="2400" dirty="0">
                <a:solidFill>
                  <a:srgbClr val="434747"/>
                </a:solidFill>
                <a:latin typeface="Times New Roman"/>
                <a:ea typeface="Times New Roman"/>
                <a:sym typeface="Wingdings" panose="05000000000000000000" pitchFamily="2" charset="2"/>
              </a:rPr>
              <a:t>, </a:t>
            </a:r>
            <a:r>
              <a:rPr lang="en-US" altLang="ko-KR" sz="1400" b="1" i="0" dirty="0">
                <a:solidFill>
                  <a:srgbClr val="16191F"/>
                </a:solidFill>
                <a:effectLst/>
                <a:latin typeface="Arial" panose="020B0604020202020204" pitchFamily="34" charset="0"/>
                <a:cs typeface="Arial" panose="020B0604020202020204" pitchFamily="34" charset="0"/>
              </a:rPr>
              <a:t>After your subscription is created, you must confirm it</a:t>
            </a:r>
            <a:endParaRPr lang="en-US" altLang="zh-CN" sz="1400" b="1" dirty="0">
              <a:solidFill>
                <a:srgbClr val="434747"/>
              </a:solidFill>
              <a:latin typeface="Arial" panose="020B0604020202020204" pitchFamily="34" charset="0"/>
              <a:ea typeface="Times New Roman"/>
              <a:cs typeface="Arial" panose="020B0604020202020204" pitchFamily="34" charset="0"/>
              <a:sym typeface="Wingdings" panose="05000000000000000000" pitchFamily="2" charset="2"/>
            </a:endParaRPr>
          </a:p>
          <a:p>
            <a:pPr marL="0" indent="1132246">
              <a:lnSpc>
                <a:spcPct val="100000"/>
              </a:lnSpc>
              <a:spcBef>
                <a:spcPts val="215"/>
              </a:spcBef>
            </a:pPr>
            <a:r>
              <a:rPr lang="en-US" altLang="zh-CN" sz="2400" dirty="0">
                <a:solidFill>
                  <a:srgbClr val="434747"/>
                </a:solidFill>
                <a:latin typeface="Times New Roman"/>
                <a:ea typeface="Times New Roman"/>
              </a:rPr>
              <a:t>	create subscription</a:t>
            </a:r>
          </a:p>
          <a:p>
            <a:pPr>
              <a:lnSpc>
                <a:spcPts val="1000"/>
              </a:lnSpc>
            </a:pPr>
            <a:endParaRPr lang="en-US" dirty="0"/>
          </a:p>
          <a:p>
            <a:pPr>
              <a:lnSpc>
                <a:spcPts val="1000"/>
              </a:lnSpc>
            </a:pPr>
            <a:endParaRPr lang="en-US" dirty="0"/>
          </a:p>
          <a:p>
            <a:pPr>
              <a:lnSpc>
                <a:spcPts val="1000"/>
              </a:lnSpc>
            </a:pPr>
            <a:endParaRPr lang="en-US" dirty="0"/>
          </a:p>
          <a:p>
            <a:pPr>
              <a:lnSpc>
                <a:spcPts val="1639"/>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544"/>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600" name="TextBox 5600"/>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extLst>
      <p:ext uri="{BB962C8B-B14F-4D97-AF65-F5344CB8AC3E}">
        <p14:creationId xmlns:p14="http://schemas.microsoft.com/office/powerpoint/2010/main" val="21231910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RDS : </a:t>
            </a:r>
            <a:r>
              <a:rPr lang="en-US" altLang="ko-KR" dirty="0"/>
              <a:t>Relational Database 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Database engine</a:t>
            </a:r>
          </a:p>
          <a:p>
            <a:pPr marL="342900" indent="-342900">
              <a:buFont typeface="Wingdings" panose="05000000000000000000" pitchFamily="2" charset="2"/>
              <a:buChar char="§"/>
            </a:pPr>
            <a:r>
              <a:rPr lang="en-US" altLang="ko-KR" dirty="0"/>
              <a:t>RDS  </a:t>
            </a:r>
            <a:r>
              <a:rPr lang="ko-KR" altLang="en-US" dirty="0"/>
              <a:t>접속</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a:p>
          <a:p>
            <a:pPr lvl="1"/>
            <a:r>
              <a:rPr lang="en-US" altLang="ko-KR" dirty="0"/>
              <a:t>https://www.youtube.com/watch?v=yTbdHLsnljM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62">
            <a:extLst>
              <a:ext uri="{FF2B5EF4-FFF2-40B4-BE49-F238E27FC236}">
                <a16:creationId xmlns:a16="http://schemas.microsoft.com/office/drawing/2014/main" id="{95BA99EC-097E-7499-9A60-C02014B41017}"/>
              </a:ext>
            </a:extLst>
          </p:cNvPr>
          <p:cNvSpPr txBox="1"/>
          <p:nvPr/>
        </p:nvSpPr>
        <p:spPr>
          <a:xfrm>
            <a:off x="254592" y="419192"/>
            <a:ext cx="11059610" cy="6247979"/>
          </a:xfrm>
          <a:prstGeom prst="rect">
            <a:avLst/>
          </a:prstGeom>
          <a:noFill/>
        </p:spPr>
        <p:txBody>
          <a:bodyPr wrap="square" lIns="0" tIns="0" rIns="0" bIns="0" rtlCol="0">
            <a:spAutoFit/>
          </a:bodyPr>
          <a:lstStyle/>
          <a:p>
            <a:pPr indent="675046" latinLnBrk="0"/>
            <a:r>
              <a:rPr lang="en-US" altLang="zh-CN" sz="4400" dirty="0">
                <a:solidFill>
                  <a:srgbClr val="434747"/>
                </a:solidFill>
                <a:latin typeface="Times New Roman"/>
                <a:ea typeface="Times New Roman"/>
              </a:rPr>
              <a:t>Classic</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Ports</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to</a:t>
            </a:r>
            <a:r>
              <a:rPr lang="en-US" altLang="zh-CN" sz="4400" spc="-284"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know</a:t>
            </a:r>
          </a:p>
          <a:p>
            <a:pPr latinLnBrk="0">
              <a:lnSpc>
                <a:spcPts val="1000"/>
              </a:lnSpc>
            </a:pPr>
            <a:endParaRPr lang="en-US" dirty="0">
              <a:solidFill>
                <a:prstClr val="black"/>
              </a:solidFill>
              <a:latin typeface="Calibri"/>
            </a:endParaRPr>
          </a:p>
          <a:p>
            <a:pPr latinLnBrk="0">
              <a:lnSpc>
                <a:spcPts val="1845"/>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19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22</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SSH</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Shell)</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Linux</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644"/>
              </a:lnSpc>
            </a:pPr>
            <a:endParaRPr lang="en-US" dirty="0">
              <a:solidFill>
                <a:prstClr val="black"/>
              </a:solidFill>
              <a:latin typeface="Calibri"/>
            </a:endParaRPr>
          </a:p>
          <a:p>
            <a:pPr indent="675046" latinLnBrk="0"/>
            <a:r>
              <a:rPr lang="en-US" altLang="zh-CN" sz="2800" spc="-4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spc="-60" dirty="0">
                <a:solidFill>
                  <a:srgbClr val="434747"/>
                </a:solidFill>
                <a:latin typeface="Times New Roman"/>
                <a:ea typeface="Times New Roman"/>
              </a:rPr>
              <a:t>21</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45" dirty="0">
                <a:solidFill>
                  <a:srgbClr val="434747"/>
                </a:solidFill>
                <a:latin typeface="Times New Roman"/>
                <a:ea typeface="Times New Roman"/>
              </a:rPr>
              <a:t>(File</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Transfer</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upload</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files</a:t>
            </a:r>
            <a:r>
              <a:rPr lang="en-US" altLang="zh-CN" sz="2800" spc="-30" dirty="0">
                <a:solidFill>
                  <a:srgbClr val="434747"/>
                </a:solidFill>
                <a:latin typeface="Times New Roman"/>
                <a:ea typeface="宋体" panose="02010600030101010101" pitchFamily="2" charset="-122"/>
                <a:cs typeface="Times New Roman"/>
              </a:rPr>
              <a:t> </a:t>
            </a:r>
            <a:r>
              <a:rPr lang="en-US" altLang="zh-CN" sz="2800" spc="-44" dirty="0">
                <a:solidFill>
                  <a:srgbClr val="434747"/>
                </a:solidFill>
                <a:latin typeface="Times New Roman"/>
                <a:ea typeface="Times New Roman"/>
              </a:rPr>
              <a:t>into</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a</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a:t>
            </a:r>
            <a:r>
              <a:rPr lang="en-US" altLang="zh-CN" sz="2800" spc="-35"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share</a:t>
            </a:r>
          </a:p>
          <a:p>
            <a:pPr latinLnBrk="0">
              <a:lnSpc>
                <a:spcPts val="740"/>
              </a:lnSpc>
            </a:pPr>
            <a:endParaRPr lang="en-US" dirty="0">
              <a:solidFill>
                <a:prstClr val="black"/>
              </a:solidFill>
              <a:latin typeface="Calibri"/>
            </a:endParaRPr>
          </a:p>
          <a:p>
            <a:pPr indent="675046" latinLnBrk="0"/>
            <a:r>
              <a:rPr lang="en-US" altLang="zh-CN" sz="2800" spc="-50" dirty="0">
                <a:solidFill>
                  <a:srgbClr val="434747"/>
                </a:solidFill>
                <a:ea typeface="Arial"/>
              </a:rPr>
              <a:t>•</a:t>
            </a:r>
            <a:r>
              <a:rPr lang="en-US" altLang="zh-CN" sz="2800" spc="-34" dirty="0">
                <a:solidFill>
                  <a:srgbClr val="434747"/>
                </a:solidFill>
                <a:ea typeface="宋体" panose="02010600030101010101" pitchFamily="2" charset="-122"/>
                <a:cs typeface="Arial"/>
              </a:rPr>
              <a:t> </a:t>
            </a:r>
            <a:r>
              <a:rPr lang="en-US" altLang="zh-CN" sz="2800" spc="-64" dirty="0">
                <a:solidFill>
                  <a:srgbClr val="434747"/>
                </a:solidFill>
                <a:latin typeface="Times New Roman"/>
                <a:ea typeface="Times New Roman"/>
              </a:rPr>
              <a:t>22</a:t>
            </a:r>
            <a:r>
              <a:rPr lang="en-US" altLang="zh-CN" sz="2800" spc="-34"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75" dirty="0">
                <a:solidFill>
                  <a:srgbClr val="434747"/>
                </a:solidFill>
                <a:latin typeface="Times New Roman"/>
                <a:ea typeface="Times New Roman"/>
              </a:rPr>
              <a:t>SFTP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(Secure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File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Transfer</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upload</a:t>
            </a:r>
            <a:r>
              <a:rPr lang="en-US" altLang="zh-CN" sz="2800" spc="-34"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files</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using</a:t>
            </a:r>
            <a:r>
              <a:rPr lang="en-US" altLang="zh-CN" sz="2800" spc="-40"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SSH</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80</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unsecured</a:t>
            </a:r>
            <a:r>
              <a:rPr lang="en-US" altLang="zh-CN" sz="2800" spc="-3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19"/>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6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443</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HTTPS</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secured</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2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3389</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RDP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(Remote</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Desktop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Protocol)</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Windows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135"/>
              </a:lnSpc>
            </a:pPr>
            <a:endParaRPr lang="en-US" dirty="0">
              <a:solidFill>
                <a:prstClr val="black"/>
              </a:solidFill>
              <a:latin typeface="Calibri"/>
            </a:endParaRPr>
          </a:p>
          <a:p>
            <a:pPr latinLnBrk="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Maarek</a:t>
            </a:r>
          </a:p>
        </p:txBody>
      </p:sp>
    </p:spTree>
    <p:extLst>
      <p:ext uri="{BB962C8B-B14F-4D97-AF65-F5344CB8AC3E}">
        <p14:creationId xmlns:p14="http://schemas.microsoft.com/office/powerpoint/2010/main" val="8498400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엔진</a:t>
            </a:r>
          </a:p>
        </p:txBody>
      </p:sp>
    </p:spTree>
    <p:extLst>
      <p:ext uri="{BB962C8B-B14F-4D97-AF65-F5344CB8AC3E}">
        <p14:creationId xmlns:p14="http://schemas.microsoft.com/office/powerpoint/2010/main" val="712762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접근</a:t>
            </a:r>
          </a:p>
        </p:txBody>
      </p:sp>
      <p:sp>
        <p:nvSpPr>
          <p:cNvPr id="5" name="내용 개체 틀 4"/>
          <p:cNvSpPr>
            <a:spLocks noGrp="1"/>
          </p:cNvSpPr>
          <p:nvPr>
            <p:ph sz="quarter" idx="10"/>
          </p:nvPr>
        </p:nvSpPr>
        <p:spPr/>
        <p:txBody>
          <a:bodyPr/>
          <a:lstStyle/>
          <a:p>
            <a:r>
              <a:rPr lang="en-US" altLang="ko-KR" dirty="0"/>
              <a:t>public access</a:t>
            </a:r>
            <a:endParaRPr lang="ko-KR" altLang="en-US" dirty="0"/>
          </a:p>
          <a:p>
            <a:r>
              <a:rPr lang="en-US" altLang="ko-KR" dirty="0"/>
              <a:t>security group</a:t>
            </a:r>
            <a:endParaRPr lang="ko-KR" altLang="en-US" dirty="0"/>
          </a:p>
          <a:p>
            <a:pPr lvl="1">
              <a:lnSpc>
                <a:spcPct val="150000"/>
              </a:lnSpc>
            </a:pPr>
            <a:r>
              <a:rPr lang="en-US" altLang="ko-KR" dirty="0"/>
              <a:t> 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RDS</a:t>
            </a:r>
            <a:endParaRPr lang="ko-KR" altLang="en-US" dirty="0"/>
          </a:p>
        </p:txBody>
      </p:sp>
      <p:sp>
        <p:nvSpPr>
          <p:cNvPr id="3" name="내용 개체 틀 2"/>
          <p:cNvSpPr>
            <a:spLocks noGrp="1"/>
          </p:cNvSpPr>
          <p:nvPr>
            <p:ph sz="quarter" idx="10"/>
          </p:nvPr>
        </p:nvSpPr>
        <p:spPr/>
        <p:txBody>
          <a:bodyPr/>
          <a:lstStyle/>
          <a:p>
            <a:r>
              <a:rPr lang="en-US" altLang="ko-KR" dirty="0"/>
              <a:t>RDS create, </a:t>
            </a:r>
          </a:p>
          <a:p>
            <a:pPr lvl="1"/>
            <a:r>
              <a:rPr lang="en-US" altLang="ko-KR" dirty="0"/>
              <a:t>public access</a:t>
            </a:r>
          </a:p>
          <a:p>
            <a:pPr lvl="1"/>
            <a:r>
              <a:rPr lang="en-US" altLang="ko-KR" dirty="0"/>
              <a:t>private access : only EC2 instance inside VPC</a:t>
            </a:r>
          </a:p>
          <a:p>
            <a:r>
              <a:rPr lang="en-US" altLang="ko-KR" dirty="0"/>
              <a:t>EC2 create, EC2 sg </a:t>
            </a:r>
            <a:r>
              <a:rPr lang="ko-KR" altLang="en-US" dirty="0"/>
              <a:t>를 </a:t>
            </a:r>
            <a:r>
              <a:rPr lang="en-US" altLang="ko-KR" dirty="0"/>
              <a:t>RDS sg </a:t>
            </a:r>
            <a:r>
              <a:rPr lang="ko-KR" altLang="en-US" dirty="0"/>
              <a:t>의 </a:t>
            </a:r>
            <a:r>
              <a:rPr lang="en-US" altLang="ko-KR" dirty="0"/>
              <a:t>inbound rule</a:t>
            </a:r>
            <a:r>
              <a:rPr lang="ko-KR" altLang="en-US" dirty="0"/>
              <a:t>에 추가</a:t>
            </a:r>
            <a:endParaRPr lang="en-US" altLang="ko-KR" dirty="0"/>
          </a:p>
          <a:p>
            <a:pPr lvl="1"/>
            <a:r>
              <a:rPr lang="en-US" altLang="ko-KR" dirty="0"/>
              <a:t>EC2 – security group id  : copy</a:t>
            </a:r>
          </a:p>
          <a:p>
            <a:pPr lvl="1"/>
            <a:r>
              <a:rPr lang="en-US" altLang="ko-KR" dirty="0"/>
              <a:t>RDS : Actions </a:t>
            </a:r>
            <a:r>
              <a:rPr lang="en-US" altLang="ko-KR" dirty="0">
                <a:sym typeface="Wingdings" panose="05000000000000000000" pitchFamily="2" charset="2"/>
              </a:rPr>
              <a:t> </a:t>
            </a:r>
            <a:r>
              <a:rPr lang="en-US" altLang="ko-KR" dirty="0"/>
              <a:t>security group </a:t>
            </a:r>
            <a:r>
              <a:rPr lang="en-US" altLang="ko-KR" dirty="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a:t>
            </a:r>
            <a:r>
              <a:rPr lang="ko-KR" altLang="en-US" dirty="0"/>
              <a:t>에서 </a:t>
            </a:r>
            <a:r>
              <a:rPr lang="en-US" altLang="ko-KR" dirty="0"/>
              <a:t>RDS </a:t>
            </a:r>
            <a:r>
              <a:rPr lang="ko-KR" altLang="en-US" dirty="0"/>
              <a:t>접근 </a:t>
            </a:r>
            <a:r>
              <a:rPr lang="en-US" altLang="ko-KR" dirty="0"/>
              <a:t>- </a:t>
            </a:r>
            <a:r>
              <a:rPr lang="en-US" altLang="ko-KR" dirty="0" err="1"/>
              <a:t>mysql</a:t>
            </a:r>
            <a:endParaRPr lang="ko-KR" altLang="en-US" dirty="0"/>
          </a:p>
        </p:txBody>
      </p:sp>
      <p:sp>
        <p:nvSpPr>
          <p:cNvPr id="3" name="내용 개체 틀 2"/>
          <p:cNvSpPr>
            <a:spLocks noGrp="1"/>
          </p:cNvSpPr>
          <p:nvPr>
            <p:ph sz="quarter" idx="10"/>
          </p:nvPr>
        </p:nvSpPr>
        <p:spPr>
          <a:xfrm>
            <a:off x="539496" y="1435607"/>
            <a:ext cx="9904984" cy="4305435"/>
          </a:xfrm>
        </p:spPr>
        <p:txBody>
          <a:bodyPr/>
          <a:lstStyle/>
          <a:p>
            <a:pPr lvl="1"/>
            <a:r>
              <a:rPr lang="en-US" altLang="ko-KR" sz="2800" dirty="0"/>
              <a:t>$</a:t>
            </a:r>
            <a:r>
              <a:rPr lang="en-US" altLang="ko-KR" sz="2800" dirty="0" err="1"/>
              <a:t>sudo</a:t>
            </a:r>
            <a:r>
              <a:rPr lang="en-US" altLang="ko-KR" sz="2800" dirty="0"/>
              <a:t> apt update</a:t>
            </a:r>
          </a:p>
          <a:p>
            <a:pPr lvl="1"/>
            <a:r>
              <a:rPr lang="en-US" altLang="ko-KR" sz="2800" dirty="0"/>
              <a:t>$</a:t>
            </a:r>
            <a:r>
              <a:rPr lang="en-US" altLang="ko-KR" sz="2800" dirty="0" err="1"/>
              <a:t>sudo</a:t>
            </a:r>
            <a:r>
              <a:rPr lang="en-US" altLang="ko-KR" sz="2800" dirty="0"/>
              <a:t> apt install </a:t>
            </a:r>
            <a:r>
              <a:rPr lang="en-US" altLang="ko-KR" sz="2800" dirty="0" err="1"/>
              <a:t>mysql</a:t>
            </a:r>
            <a:r>
              <a:rPr lang="en-US" altLang="ko-KR" sz="2800" dirty="0"/>
              <a:t>-client</a:t>
            </a:r>
          </a:p>
          <a:p>
            <a:pPr lvl="1"/>
            <a:r>
              <a:rPr lang="en-US" altLang="ko-KR" sz="2800" dirty="0"/>
              <a:t>$</a:t>
            </a:r>
            <a:r>
              <a:rPr lang="en-US" altLang="ko-KR" sz="2800" dirty="0" err="1"/>
              <a:t>mysql</a:t>
            </a:r>
            <a:r>
              <a:rPr lang="en-US" altLang="ko-KR" sz="2800" dirty="0"/>
              <a:t> -h /RDS instance endpoint -u admin -p</a:t>
            </a:r>
          </a:p>
          <a:p>
            <a:pPr lvl="1"/>
            <a:r>
              <a:rPr lang="en-US" altLang="ko-KR" sz="2800" dirty="0"/>
              <a:t>$</a:t>
            </a:r>
            <a:r>
              <a:rPr lang="en-US" altLang="ko-KR" sz="2800" dirty="0" err="1"/>
              <a:t>mysql</a:t>
            </a:r>
            <a:r>
              <a:rPr lang="en-US" altLang="ko-KR" sz="2800"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a:t>
            </a:r>
            <a:endParaRPr lang="ko-KR" altLang="en-US" dirty="0"/>
          </a:p>
        </p:txBody>
      </p:sp>
      <p:sp>
        <p:nvSpPr>
          <p:cNvPr id="3" name="내용 개체 틀 2"/>
          <p:cNvSpPr>
            <a:spLocks noGrp="1"/>
          </p:cNvSpPr>
          <p:nvPr>
            <p:ph sz="quarter" idx="10"/>
          </p:nvPr>
        </p:nvSpPr>
        <p:spPr>
          <a:xfrm>
            <a:off x="539495" y="1435608"/>
            <a:ext cx="10456453" cy="5422392"/>
          </a:xfrm>
        </p:spPr>
        <p:txBody>
          <a:bodyPr>
            <a:normAutofit/>
          </a:bodyPr>
          <a:lstStyle/>
          <a:p>
            <a:r>
              <a:rPr lang="en-US" altLang="ko" sz="2400" dirty="0">
                <a:latin typeface="맑은 고딕" panose="020B0503020000020004" pitchFamily="50" charset="-127"/>
                <a:ea typeface="맑은 고딕" panose="020B0503020000020004" pitchFamily="50" charset="-127"/>
              </a:rPr>
              <a:t>CREATE DATABASE </a:t>
            </a:r>
            <a:r>
              <a:rPr lang="en-US" altLang="ko" sz="2400" dirty="0" err="1">
                <a:latin typeface="맑은 고딕" panose="020B0503020000020004" pitchFamily="50" charset="-127"/>
                <a:ea typeface="맑은 고딕" panose="020B0503020000020004" pitchFamily="50" charset="-127"/>
              </a:rPr>
              <a:t>mydatabase</a:t>
            </a:r>
            <a:r>
              <a:rPr lang="en-US" altLang="ko" sz="2400" dirty="0">
                <a:latin typeface="맑은 고딕" panose="020B0503020000020004" pitchFamily="50" charset="-127"/>
                <a:ea typeface="맑은 고딕" panose="020B0503020000020004" pitchFamily="50" charset="-127"/>
              </a:rPr>
              <a:t>;</a:t>
            </a:r>
            <a:endParaRPr lang="ko" altLang="en-US" sz="2400"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use </a:t>
            </a:r>
            <a:r>
              <a:rPr lang="en-US" altLang="ko" sz="2400" dirty="0" err="1">
                <a:latin typeface="맑은 고딕" panose="020B0503020000020004" pitchFamily="50" charset="-127"/>
                <a:ea typeface="맑은 고딕" panose="020B0503020000020004" pitchFamily="50" charset="-127"/>
              </a:rPr>
              <a:t>mydatabase</a:t>
            </a:r>
            <a:r>
              <a:rPr lang="en-US" altLang="ko" sz="2400" dirty="0">
                <a:latin typeface="맑은 고딕" panose="020B0503020000020004" pitchFamily="50" charset="-127"/>
                <a:ea typeface="맑은 고딕" panose="020B0503020000020004" pitchFamily="50" charset="-127"/>
              </a:rPr>
              <a:t>;</a:t>
            </a:r>
            <a:endParaRPr lang="ko" altLang="en-US" sz="2400"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CREATE TABLE tb33 (</a:t>
            </a:r>
            <a:endParaRPr lang="ko" altLang="en-US" sz="2400"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id INT(6) UNSIGNED AUTO_INCREMENT PRIMARY KEY,</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username VARCHAR(30) NOT NULL,</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password VARCHAR(30) NOT NULL,</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email VARCHAR(50)</a:t>
            </a:r>
            <a:endParaRPr lang="ko" altLang="en-US" dirty="0">
              <a:latin typeface="맑은 고딕" panose="020B0503020000020004" pitchFamily="50" charset="-127"/>
              <a:ea typeface="맑은 고딕" panose="020B0503020000020004" pitchFamily="50" charset="-127"/>
            </a:endParaRPr>
          </a:p>
          <a:p>
            <a:pPr lvl="1"/>
            <a:r>
              <a:rPr lang="en-US" altLang="ko" sz="2000" dirty="0">
                <a:latin typeface="맑은 고딕" panose="020B0503020000020004" pitchFamily="50" charset="-127"/>
                <a:ea typeface="맑은 고딕" panose="020B0503020000020004" pitchFamily="50" charset="-127"/>
              </a:rPr>
              <a:t>);</a:t>
            </a:r>
            <a:endParaRPr lang="ko" altLang="en-US" sz="20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a:t>
            </a:r>
            <a:endParaRPr lang="ko-KR" altLang="en-US" dirty="0"/>
          </a:p>
        </p:txBody>
      </p:sp>
      <p:sp>
        <p:nvSpPr>
          <p:cNvPr id="3" name="내용 개체 틀 2"/>
          <p:cNvSpPr>
            <a:spLocks noGrp="1"/>
          </p:cNvSpPr>
          <p:nvPr>
            <p:ph sz="quarter" idx="10"/>
          </p:nvPr>
        </p:nvSpPr>
        <p:spPr>
          <a:xfrm>
            <a:off x="539495" y="1435608"/>
            <a:ext cx="10456453" cy="5193792"/>
          </a:xfrm>
        </p:spPr>
        <p:txBody>
          <a:bodyPr>
            <a:normAutofit fontScale="77500" lnSpcReduction="20000"/>
          </a:bodyPr>
          <a:lstStyle/>
          <a:p>
            <a:pPr lvl="1"/>
            <a:r>
              <a:rPr lang="en-US" altLang="ko" sz="2000" dirty="0">
                <a:latin typeface="맑은 고딕" panose="020B0503020000020004" pitchFamily="50" charset="-127"/>
                <a:ea typeface="맑은 고딕" panose="020B0503020000020004" pitchFamily="50" charset="-127"/>
              </a:rPr>
              <a:t>INSERT INTO tb33 (username, password, email)</a:t>
            </a:r>
            <a:r>
              <a:rPr lang="ko" altLang="en-US" sz="2000" dirty="0"/>
              <a:t> </a:t>
            </a:r>
            <a:r>
              <a:rPr lang="en-US" altLang="ko" dirty="0">
                <a:latin typeface="맑은 고딕" panose="020B0503020000020004" pitchFamily="50" charset="-127"/>
                <a:ea typeface="맑은 고딕" panose="020B0503020000020004" pitchFamily="50" charset="-127"/>
              </a:rPr>
              <a:t>VALUES ('</a:t>
            </a:r>
            <a:r>
              <a:rPr lang="en-US" altLang="ko" dirty="0" err="1">
                <a:latin typeface="맑은 고딕" panose="020B0503020000020004" pitchFamily="50" charset="-127"/>
                <a:ea typeface="맑은 고딕" panose="020B0503020000020004" pitchFamily="50" charset="-127"/>
              </a:rPr>
              <a:t>johnsmith</a:t>
            </a:r>
            <a:r>
              <a:rPr lang="en-US" altLang="ko" dirty="0">
                <a:latin typeface="맑은 고딕" panose="020B0503020000020004" pitchFamily="50" charset="-127"/>
                <a:ea typeface="맑은 고딕" panose="020B0503020000020004" pitchFamily="50" charset="-127"/>
              </a:rPr>
              <a:t>', 'password123', 'johnsmith@example.com’);</a:t>
            </a:r>
            <a:endParaRPr lang="en-US" altLang="ko" dirty="0"/>
          </a:p>
          <a:p>
            <a:pPr lvl="1"/>
            <a:r>
              <a:rPr lang="en-US" altLang="ko" sz="1800" dirty="0">
                <a:latin typeface="맑은 고딕" panose="020B0503020000020004" pitchFamily="50" charset="-127"/>
                <a:ea typeface="맑은 고딕" panose="020B0503020000020004" pitchFamily="50" charset="-127"/>
              </a:rPr>
              <a:t>INSERT INTO tb33 (username, email, password) VALUES ("</a:t>
            </a:r>
            <a:r>
              <a:rPr lang="en-US" altLang="ko" sz="1800" dirty="0" err="1">
                <a:latin typeface="맑은 고딕" panose="020B0503020000020004" pitchFamily="50" charset="-127"/>
                <a:ea typeface="맑은 고딕" panose="020B0503020000020004" pitchFamily="50" charset="-127"/>
              </a:rPr>
              <a:t>cwro</a:t>
            </a:r>
            <a:r>
              <a:rPr lang="en-US" altLang="ko" sz="1800" dirty="0">
                <a:latin typeface="맑은 고딕" panose="020B0503020000020004" pitchFamily="50" charset="-127"/>
                <a:ea typeface="맑은 고딕" panose="020B0503020000020004" pitchFamily="50" charset="-127"/>
              </a:rPr>
              <a:t>", "cwro777@gmail.com", "</a:t>
            </a:r>
            <a:r>
              <a:rPr lang="en-US" altLang="ko" sz="1800" dirty="0" err="1">
                <a:latin typeface="맑은 고딕" panose="020B0503020000020004" pitchFamily="50" charset="-127"/>
                <a:ea typeface="맑은 고딕" panose="020B0503020000020004" pitchFamily="50" charset="-127"/>
              </a:rPr>
              <a:t>mypassword</a:t>
            </a:r>
            <a:r>
              <a:rPr lang="en-US" altLang="ko" sz="1800" dirty="0">
                <a:latin typeface="맑은 고딕" panose="020B0503020000020004" pitchFamily="50" charset="-127"/>
                <a:ea typeface="맑은 고딕" panose="020B0503020000020004" pitchFamily="50" charset="-127"/>
              </a:rPr>
              <a:t>");</a:t>
            </a:r>
          </a:p>
          <a:p>
            <a:pPr lvl="1"/>
            <a:r>
              <a:rPr lang="en-US" altLang="ko" sz="1800" dirty="0">
                <a:latin typeface="맑은 고딕" panose="020B0503020000020004" pitchFamily="50" charset="-127"/>
                <a:ea typeface="맑은 고딕" panose="020B0503020000020004" pitchFamily="50" charset="-127"/>
              </a:rPr>
              <a:t>INSERT INTO tb33 (username, email, password) VALUES (‘cwro11’, ‘cwro77711@gmail.com’, ‘11mypassword’);</a:t>
            </a:r>
          </a:p>
          <a:p>
            <a:pPr lvl="1"/>
            <a:r>
              <a:rPr lang="en-US" altLang="ko" sz="1600" dirty="0">
                <a:latin typeface="맑은 고딕" panose="020B0503020000020004" pitchFamily="50" charset="-127"/>
                <a:ea typeface="맑은 고딕" panose="020B0503020000020004" pitchFamily="50" charset="-127"/>
              </a:rPr>
              <a:t>INSERT INTO tb33 (username, password, email)</a:t>
            </a:r>
            <a:r>
              <a:rPr lang="ko" altLang="en-US" sz="1600" dirty="0"/>
              <a:t> </a:t>
            </a:r>
            <a:r>
              <a:rPr lang="en-US" altLang="ko" sz="1800" dirty="0">
                <a:latin typeface="맑은 고딕" panose="020B0503020000020004" pitchFamily="50" charset="-127"/>
                <a:ea typeface="맑은 고딕" panose="020B0503020000020004" pitchFamily="50" charset="-127"/>
              </a:rPr>
              <a:t>VALUES ('</a:t>
            </a:r>
            <a:r>
              <a:rPr lang="en-US" altLang="ko" sz="1800" dirty="0" err="1">
                <a:latin typeface="맑은 고딕" panose="020B0503020000020004" pitchFamily="50" charset="-127"/>
                <a:ea typeface="맑은 고딕" panose="020B0503020000020004" pitchFamily="50" charset="-127"/>
              </a:rPr>
              <a:t>johnsmith</a:t>
            </a:r>
            <a:r>
              <a:rPr lang="en-US" altLang="ko" sz="1800" dirty="0"/>
              <a:t>”</a:t>
            </a:r>
            <a:r>
              <a:rPr lang="en-US" altLang="ko" sz="1800" dirty="0">
                <a:latin typeface="맑은 고딕" panose="020B0503020000020004" pitchFamily="50" charset="-127"/>
                <a:ea typeface="맑은 고딕" panose="020B0503020000020004" pitchFamily="50" charset="-127"/>
              </a:rPr>
              <a:t>, “password123”, “johnsmith@example.com”);</a:t>
            </a:r>
            <a:endParaRPr lang="en-US" altLang="ko" sz="1800" dirty="0"/>
          </a:p>
          <a:p>
            <a:pPr lvl="1"/>
            <a:endParaRPr lang="en-US" altLang="ko" sz="1800" dirty="0">
              <a:latin typeface="맑은 고딕" panose="020B0503020000020004" pitchFamily="50" charset="-127"/>
              <a:ea typeface="맑은 고딕" panose="020B0503020000020004" pitchFamily="50" charset="-127"/>
            </a:endParaRPr>
          </a:p>
          <a:p>
            <a:pPr lvl="1"/>
            <a:r>
              <a:rPr lang="en-US" altLang="ko" sz="1600" dirty="0">
                <a:latin typeface="맑은 고딕" panose="020B0503020000020004" pitchFamily="50" charset="-127"/>
                <a:ea typeface="맑은 고딕" panose="020B0503020000020004" pitchFamily="50" charset="-127"/>
              </a:rPr>
              <a:t>INSERT INTO tb22 (username, password, email)</a:t>
            </a:r>
            <a:r>
              <a:rPr lang="ko" altLang="en-US" sz="1600" dirty="0"/>
              <a:t> </a:t>
            </a:r>
            <a:r>
              <a:rPr lang="en-US" altLang="ko" sz="1800" dirty="0">
                <a:latin typeface="맑은 고딕" panose="020B0503020000020004" pitchFamily="50" charset="-127"/>
                <a:ea typeface="맑은 고딕" panose="020B0503020000020004" pitchFamily="50" charset="-127"/>
              </a:rPr>
              <a:t>VALUES (“</a:t>
            </a:r>
            <a:r>
              <a:rPr lang="en-US" altLang="ko" sz="1800" dirty="0" err="1">
                <a:latin typeface="맑은 고딕" panose="020B0503020000020004" pitchFamily="50" charset="-127"/>
                <a:ea typeface="맑은 고딕" panose="020B0503020000020004" pitchFamily="50" charset="-127"/>
              </a:rPr>
              <a:t>johnsmith</a:t>
            </a:r>
            <a:r>
              <a:rPr lang="en-US" altLang="ko" sz="1800" dirty="0">
                <a:latin typeface="맑은 고딕" panose="020B0503020000020004" pitchFamily="50" charset="-127"/>
                <a:ea typeface="맑은 고딕" panose="020B0503020000020004" pitchFamily="50" charset="-127"/>
              </a:rPr>
              <a:t>”, “password123”, “johnsmith@gmail.com”);</a:t>
            </a:r>
          </a:p>
          <a:p>
            <a:pPr lvl="1"/>
            <a:r>
              <a:rPr lang="en-US" altLang="ko" sz="1800" dirty="0">
                <a:latin typeface="맑은 고딕" panose="020B0503020000020004" pitchFamily="50" charset="-127"/>
                <a:ea typeface="맑은 고딕" panose="020B0503020000020004" pitchFamily="50" charset="-127"/>
              </a:rPr>
              <a:t>INSERT INTO tb33 (username, email, password) VALUES (“mms", “mms777@gmail.com", “silla123");</a:t>
            </a:r>
          </a:p>
          <a:p>
            <a:pPr lvl="1"/>
            <a:r>
              <a:rPr lang="en-US" altLang="ko" sz="1800" dirty="0"/>
              <a:t>Insert into student (id, username) values (“231”, “</a:t>
            </a:r>
            <a:r>
              <a:rPr lang="en-US" altLang="ko" sz="1800" dirty="0" err="1"/>
              <a:t>bak</a:t>
            </a:r>
            <a:r>
              <a:rPr lang="en-US" altLang="ko" sz="1800" dirty="0"/>
              <a:t>”);</a:t>
            </a:r>
          </a:p>
          <a:p>
            <a:pPr lvl="1"/>
            <a:endParaRPr lang="en-US" altLang="ko" sz="1800" dirty="0"/>
          </a:p>
          <a:p>
            <a:pPr lvl="1"/>
            <a:endParaRPr lang="ko" altLang="en-US" sz="1800" dirty="0">
              <a:latin typeface="맑은 고딕" panose="020B0503020000020004" pitchFamily="50" charset="-127"/>
              <a:ea typeface="맑은 고딕" panose="020B0503020000020004" pitchFamily="50" charset="-127"/>
            </a:endParaRPr>
          </a:p>
          <a:p>
            <a:pPr lvl="1"/>
            <a:endParaRPr lang="ko"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SELECT * FROM users;</a:t>
            </a:r>
            <a:endParaRPr lang="ko" altLang="en-US" sz="24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33657776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a:t>
            </a:r>
            <a:endParaRPr lang="ko-KR" altLang="en-US" dirty="0"/>
          </a:p>
        </p:txBody>
      </p:sp>
      <p:sp>
        <p:nvSpPr>
          <p:cNvPr id="3" name="내용 개체 틀 2"/>
          <p:cNvSpPr>
            <a:spLocks noGrp="1"/>
          </p:cNvSpPr>
          <p:nvPr>
            <p:ph sz="quarter" idx="10"/>
          </p:nvPr>
        </p:nvSpPr>
        <p:spPr>
          <a:xfrm>
            <a:off x="539495" y="1435608"/>
            <a:ext cx="10456453" cy="4852070"/>
          </a:xfrm>
        </p:spPr>
        <p:txBody>
          <a:bodyPr>
            <a:normAutofit/>
          </a:bodyPr>
          <a:lstStyle/>
          <a:p>
            <a:r>
              <a:rPr lang="en-US" altLang="ko" sz="2400" dirty="0">
                <a:latin typeface="맑은 고딕" panose="020B0503020000020004" pitchFamily="50" charset="-127"/>
                <a:ea typeface="맑은 고딕" panose="020B0503020000020004" pitchFamily="50" charset="-127"/>
              </a:rPr>
              <a:t>CREATE TABLE </a:t>
            </a:r>
            <a:r>
              <a:rPr lang="en-US" altLang="ko" sz="2400" dirty="0" err="1">
                <a:latin typeface="맑은 고딕" panose="020B0503020000020004" pitchFamily="50" charset="-127"/>
                <a:ea typeface="맑은 고딕" panose="020B0503020000020004" pitchFamily="50" charset="-127"/>
              </a:rPr>
              <a:t>stud_tbl</a:t>
            </a:r>
            <a:r>
              <a:rPr lang="en-US" altLang="ko" sz="2400" dirty="0">
                <a:latin typeface="맑은 고딕" panose="020B0503020000020004" pitchFamily="50" charset="-127"/>
                <a:ea typeface="맑은 고딕" panose="020B0503020000020004" pitchFamily="50" charset="-127"/>
              </a:rPr>
              <a:t> (</a:t>
            </a:r>
          </a:p>
          <a:p>
            <a:r>
              <a:rPr lang="en-US" altLang="ko" sz="2400" dirty="0">
                <a:latin typeface="맑은 고딕" panose="020B0503020000020004" pitchFamily="50" charset="-127"/>
                <a:ea typeface="맑은 고딕" panose="020B0503020000020004" pitchFamily="50" charset="-127"/>
              </a:rPr>
              <a:t>    id INT AUTO_INCREMENT PRIMARY KEY,</a:t>
            </a:r>
          </a:p>
          <a:p>
            <a:r>
              <a:rPr lang="en-US" altLang="ko" sz="2400" dirty="0">
                <a:latin typeface="맑은 고딕" panose="020B0503020000020004" pitchFamily="50" charset="-127"/>
                <a:ea typeface="맑은 고딕" panose="020B0503020000020004" pitchFamily="50" charset="-127"/>
              </a:rPr>
              <a:t>    username VARCHAR(50) NOT NULL</a:t>
            </a:r>
          </a:p>
          <a:p>
            <a:r>
              <a:rPr lang="en-US" altLang="ko" sz="2400" dirty="0">
                <a:latin typeface="맑은 고딕" panose="020B0503020000020004" pitchFamily="50" charset="-127"/>
                <a:ea typeface="맑은 고딕" panose="020B0503020000020004" pitchFamily="50" charset="-127"/>
              </a:rPr>
              <a:t>);</a:t>
            </a:r>
          </a:p>
          <a:p>
            <a:pPr lvl="1"/>
            <a:r>
              <a:rPr lang="en-US" altLang="ko" dirty="0">
                <a:latin typeface="맑은 고딕" panose="020B0503020000020004" pitchFamily="50" charset="-127"/>
                <a:ea typeface="맑은 고딕" panose="020B0503020000020004" pitchFamily="50" charset="-127"/>
              </a:rPr>
              <a:t> insert into </a:t>
            </a:r>
            <a:r>
              <a:rPr lang="en-US" altLang="ko" sz="2400" dirty="0" err="1">
                <a:latin typeface="맑은 고딕" panose="020B0503020000020004" pitchFamily="50" charset="-127"/>
                <a:ea typeface="맑은 고딕" panose="020B0503020000020004" pitchFamily="50" charset="-127"/>
              </a:rPr>
              <a:t>stud_tbl</a:t>
            </a:r>
            <a:r>
              <a:rPr lang="en-US" altLang="ko" dirty="0">
                <a:latin typeface="맑은 고딕" panose="020B0503020000020004" pitchFamily="50" charset="-127"/>
                <a:ea typeface="맑은 고딕" panose="020B0503020000020004" pitchFamily="50" charset="-127"/>
              </a:rPr>
              <a:t> (id, username) values ('123', '</a:t>
            </a:r>
            <a:r>
              <a:rPr lang="en-US" altLang="ko" dirty="0" err="1">
                <a:latin typeface="맑은 고딕" panose="020B0503020000020004" pitchFamily="50" charset="-127"/>
                <a:ea typeface="맑은 고딕" panose="020B0503020000020004" pitchFamily="50" charset="-127"/>
              </a:rPr>
              <a:t>kim</a:t>
            </a:r>
            <a:r>
              <a:rPr lang="en-US" altLang="ko" dirty="0">
                <a:latin typeface="맑은 고딕" panose="020B0503020000020004" pitchFamily="50" charset="-127"/>
                <a:ea typeface="맑은 고딕" panose="020B0503020000020004" pitchFamily="50" charset="-127"/>
              </a:rPr>
              <a:t>’);</a:t>
            </a:r>
          </a:p>
          <a:p>
            <a:pPr lvl="1"/>
            <a:r>
              <a:rPr lang="en-US" altLang="ko" dirty="0">
                <a:latin typeface="맑은 고딕" panose="020B0503020000020004" pitchFamily="50" charset="-127"/>
                <a:ea typeface="맑은 고딕" panose="020B0503020000020004" pitchFamily="50" charset="-127"/>
              </a:rPr>
              <a:t> insert into </a:t>
            </a:r>
            <a:r>
              <a:rPr lang="en-US" altLang="ko" sz="2400" dirty="0" err="1">
                <a:latin typeface="맑은 고딕" panose="020B0503020000020004" pitchFamily="50" charset="-127"/>
                <a:ea typeface="맑은 고딕" panose="020B0503020000020004" pitchFamily="50" charset="-127"/>
              </a:rPr>
              <a:t>stud_tbl</a:t>
            </a:r>
            <a:r>
              <a:rPr lang="en-US" altLang="ko" dirty="0">
                <a:latin typeface="맑은 고딕" panose="020B0503020000020004" pitchFamily="50" charset="-127"/>
                <a:ea typeface="맑은 고딕" panose="020B0503020000020004" pitchFamily="50" charset="-127"/>
              </a:rPr>
              <a:t> (id, username) values (‘456＇, </a:t>
            </a:r>
            <a:r>
              <a:rPr lang="en-US" altLang="ko" dirty="0"/>
              <a:t>lee</a:t>
            </a:r>
            <a:r>
              <a:rPr lang="en-US" altLang="ko" dirty="0">
                <a:latin typeface="맑은 고딕" panose="020B0503020000020004" pitchFamily="50" charset="-127"/>
                <a:ea typeface="맑은 고딕" panose="020B0503020000020004" pitchFamily="50" charset="-127"/>
              </a:rPr>
              <a:t>');</a:t>
            </a:r>
            <a:endParaRPr lang="ko" altLang="en-US" dirty="0">
              <a:latin typeface="맑은 고딕" panose="020B0503020000020004" pitchFamily="50" charset="-127"/>
              <a:ea typeface="맑은 고딕" panose="020B0503020000020004" pitchFamily="50" charset="-127"/>
            </a:endParaRPr>
          </a:p>
          <a:p>
            <a:pPr lvl="1"/>
            <a:endParaRPr lang="ko"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SELECT * FROM </a:t>
            </a:r>
            <a:r>
              <a:rPr lang="en-US" altLang="ko" sz="2400" dirty="0" err="1">
                <a:latin typeface="맑은 고딕" panose="020B0503020000020004" pitchFamily="50" charset="-127"/>
                <a:ea typeface="맑은 고딕" panose="020B0503020000020004" pitchFamily="50" charset="-127"/>
              </a:rPr>
              <a:t>stud_tbl</a:t>
            </a:r>
            <a:r>
              <a:rPr lang="en-US" altLang="ko" sz="2400" dirty="0">
                <a:latin typeface="맑은 고딕" panose="020B0503020000020004" pitchFamily="50" charset="-127"/>
                <a:ea typeface="맑은 고딕" panose="020B0503020000020004" pitchFamily="50" charset="-127"/>
              </a:rPr>
              <a:t> ;</a:t>
            </a:r>
            <a:endParaRPr lang="ko" altLang="en-US" sz="24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69005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a:t>
            </a:r>
            <a:r>
              <a:rPr lang="en-US" altLang="ko-KR" dirty="0" err="1"/>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21917375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테이블이(가) 표시된 사진">
            <a:extLst>
              <a:ext uri="{FF2B5EF4-FFF2-40B4-BE49-F238E27FC236}">
                <a16:creationId xmlns:a16="http://schemas.microsoft.com/office/drawing/2014/main" id="{B01EA707-8994-7F55-BEC7-45BE7AF53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790" y="502920"/>
            <a:ext cx="9935851" cy="6529476"/>
          </a:xfrm>
          <a:prstGeom prst="rect">
            <a:avLst/>
          </a:prstGeom>
        </p:spPr>
      </p:pic>
    </p:spTree>
    <p:extLst>
      <p:ext uri="{BB962C8B-B14F-4D97-AF65-F5344CB8AC3E}">
        <p14:creationId xmlns:p14="http://schemas.microsoft.com/office/powerpoint/2010/main" val="2215646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Lambda : </a:t>
            </a:r>
            <a:r>
              <a:rPr lang="en-US" altLang="ko-KR" dirty="0" err="1"/>
              <a:t>Serverless</a:t>
            </a:r>
            <a:r>
              <a:rPr lang="en-US" altLang="ko-KR" dirty="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API Gateway</a:t>
            </a:r>
          </a:p>
          <a:p>
            <a:pPr marL="342900" indent="-342900">
              <a:buFont typeface="Wingdings" panose="05000000000000000000" pitchFamily="2" charset="2"/>
              <a:buChar char="§"/>
            </a:pPr>
            <a:r>
              <a:rPr lang="en-US" altLang="ko-KR" dirty="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10433304" cy="4917380"/>
          </a:xfrm>
        </p:spPr>
        <p:txBody>
          <a:bodyPr>
            <a:normAutofit/>
          </a:bodyPr>
          <a:lstStyle/>
          <a:p>
            <a:r>
              <a:rPr lang="en-US" altLang="ko-KR" dirty="0">
                <a:hlinkClick r:id="rId2"/>
              </a:rPr>
              <a:t>https://chrome.google.com/webstore/category/extensions?hl=ko</a:t>
            </a:r>
            <a:endParaRPr lang="en-US" altLang="ko-KR" dirty="0"/>
          </a:p>
          <a:p>
            <a:r>
              <a:rPr lang="en-US" altLang="ko-KR" dirty="0"/>
              <a:t>API tester</a:t>
            </a:r>
          </a:p>
          <a:p>
            <a:pPr lvl="1"/>
            <a:r>
              <a:rPr lang="en-US" altLang="ko-KR" dirty="0"/>
              <a:t>Postman = </a:t>
            </a:r>
            <a:r>
              <a:rPr lang="ko-KR" altLang="en-US" dirty="0"/>
              <a:t>단종</a:t>
            </a:r>
            <a:endParaRPr lang="en-US" altLang="ko-KR" dirty="0"/>
          </a:p>
          <a:p>
            <a:pPr lvl="1"/>
            <a:r>
              <a:rPr lang="en-US" altLang="ko" dirty="0" err="1"/>
              <a:t>reslet</a:t>
            </a:r>
            <a:r>
              <a:rPr lang="en-US" altLang="ko" dirty="0"/>
              <a:t> </a:t>
            </a:r>
            <a:r>
              <a:rPr lang="en-US" altLang="ko" dirty="0">
                <a:sym typeface="Wingdings" panose="05000000000000000000" pitchFamily="2" charset="2"/>
              </a:rPr>
              <a:t></a:t>
            </a:r>
            <a:r>
              <a:rPr lang="en-US" altLang="ko" dirty="0"/>
              <a:t> </a:t>
            </a:r>
            <a:r>
              <a:rPr lang="en-US" altLang="ko" dirty="0" err="1"/>
              <a:t>talend</a:t>
            </a:r>
            <a:endParaRPr lang="en-US" altLang="ko" dirty="0"/>
          </a:p>
          <a:p>
            <a:pPr lvl="1"/>
            <a:r>
              <a:rPr lang="ko-KR" altLang="en-US" dirty="0"/>
              <a:t>크롬 웹스토어</a:t>
            </a:r>
            <a:endParaRPr lang="en-US" altLang="ko-KR" dirty="0"/>
          </a:p>
          <a:p>
            <a:pPr lvl="1"/>
            <a:r>
              <a:rPr lang="en-US" altLang="ko-KR" b="1" i="0" dirty="0">
                <a:solidFill>
                  <a:srgbClr val="0F0F0F"/>
                </a:solidFill>
                <a:effectLst/>
                <a:highlight>
                  <a:srgbClr val="FFFFFF"/>
                </a:highlight>
                <a:latin typeface="Roboto" panose="02000000000000000000" pitchFamily="2" charset="0"/>
              </a:rPr>
              <a:t>Talend API Tester</a:t>
            </a:r>
            <a:r>
              <a:rPr lang="ko-KR" altLang="en-US" b="1" i="0" dirty="0">
                <a:solidFill>
                  <a:srgbClr val="0F0F0F"/>
                </a:solidFill>
                <a:effectLst/>
                <a:highlight>
                  <a:srgbClr val="FFFFFF"/>
                </a:highlight>
                <a:latin typeface="Roboto" panose="02000000000000000000" pitchFamily="2" charset="0"/>
              </a:rPr>
              <a:t>로 일별 박스오피스 긁어오기</a:t>
            </a:r>
          </a:p>
          <a:p>
            <a:pPr lvl="2"/>
            <a:r>
              <a:rPr lang="en-US" altLang="ko-KR" dirty="0"/>
              <a:t>https://www.youtube.com/watch?v=Jz9_Qm3FR4w</a:t>
            </a:r>
            <a:endParaRPr lang="ko-KR" altLang="en-US" dirty="0"/>
          </a:p>
        </p:txBody>
      </p:sp>
    </p:spTree>
    <p:extLst>
      <p:ext uri="{BB962C8B-B14F-4D97-AF65-F5344CB8AC3E}">
        <p14:creationId xmlns:p14="http://schemas.microsoft.com/office/powerpoint/2010/main" val="3425627573"/>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13748</TotalTime>
  <Words>6694</Words>
  <Application>Microsoft Office PowerPoint</Application>
  <PresentationFormat>와이드스크린</PresentationFormat>
  <Paragraphs>1643</Paragraphs>
  <Slides>140</Slides>
  <Notes>16</Notes>
  <HiddenSlides>0</HiddenSlides>
  <MMClips>0</MMClips>
  <ScaleCrop>false</ScaleCrop>
  <HeadingPairs>
    <vt:vector size="6" baseType="variant">
      <vt:variant>
        <vt:lpstr>사용한 글꼴</vt:lpstr>
      </vt:variant>
      <vt:variant>
        <vt:i4>21</vt:i4>
      </vt:variant>
      <vt:variant>
        <vt:lpstr>테마</vt:lpstr>
      </vt:variant>
      <vt:variant>
        <vt:i4>8</vt:i4>
      </vt:variant>
      <vt:variant>
        <vt:lpstr>슬라이드 제목</vt:lpstr>
      </vt:variant>
      <vt:variant>
        <vt:i4>140</vt:i4>
      </vt:variant>
    </vt:vector>
  </HeadingPairs>
  <TitlesOfParts>
    <vt:vector size="169" baseType="lpstr">
      <vt:lpstr>Amazon Ember</vt:lpstr>
      <vt:lpstr>宋体</vt:lpstr>
      <vt:lpstr>Udemy Sans</vt:lpstr>
      <vt:lpstr>WenQuanYi Micro Hei</vt:lpstr>
      <vt:lpstr>YouTube Sans</vt:lpstr>
      <vt:lpstr>굴림</vt:lpstr>
      <vt:lpstr>나눔스퀘어 ExtraBold</vt:lpstr>
      <vt:lpstr>돋움</vt:lpstr>
      <vt:lpstr>맑은 고딕</vt:lpstr>
      <vt:lpstr>Abadi</vt:lpstr>
      <vt:lpstr>Arial</vt:lpstr>
      <vt:lpstr>Arial Black</vt:lpstr>
      <vt:lpstr>Calibri</vt:lpstr>
      <vt:lpstr>Consolas</vt:lpstr>
      <vt:lpstr>Corbel</vt:lpstr>
      <vt:lpstr>Roboto</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Course material</vt:lpstr>
      <vt:lpstr>local git에서  file upload</vt:lpstr>
      <vt:lpstr>PowerPoint 프레젠테이션</vt:lpstr>
      <vt:lpstr>PowerPoint 프레젠테이션</vt:lpstr>
      <vt:lpstr>PowerPoint 프레젠테이션</vt:lpstr>
      <vt:lpstr>PowerPoint 프레젠테이션</vt:lpstr>
      <vt:lpstr>PowerPoint 프레젠테이션</vt:lpstr>
      <vt:lpstr>AWS free tier</vt:lpstr>
      <vt:lpstr>PowerPoint 프레젠테이션</vt:lpstr>
      <vt:lpstr>AWS EC2</vt:lpstr>
      <vt:lpstr>AWS account</vt:lpstr>
      <vt:lpstr>AWS account</vt:lpstr>
      <vt:lpstr>AWS Support팀 문의</vt:lpstr>
      <vt:lpstr>AWS Billing Alarm/Alert</vt:lpstr>
      <vt:lpstr>PowerPoint 프레젠테이션</vt:lpstr>
      <vt:lpstr>PowerPoint 프레젠테이션</vt:lpstr>
      <vt:lpstr>Amazon EC2</vt:lpstr>
      <vt:lpstr>Amazon EC2?</vt:lpstr>
      <vt:lpstr>Amazon EC2?</vt:lpstr>
      <vt:lpstr>Choosing the Right Amazon EC2 Instance</vt:lpstr>
      <vt:lpstr>Amazon Machine Image (AMI)</vt:lpstr>
      <vt:lpstr>Broad Set of Compute Instance Types</vt:lpstr>
      <vt:lpstr>Amazon EC2 Pricing</vt:lpstr>
      <vt:lpstr>EC2 생성</vt:lpstr>
      <vt:lpstr>putty</vt:lpstr>
      <vt:lpstr>MAC 운영체제 내의 SSH를 이용한 EC2연결방법</vt:lpstr>
      <vt:lpstr>EC2 - webserver</vt:lpstr>
      <vt:lpstr>Linux webserver (AMI)</vt:lpstr>
      <vt:lpstr>Linux webserver (AMI)</vt:lpstr>
      <vt:lpstr>PowerPoint 프레젠테이션</vt:lpstr>
      <vt:lpstr>EC2 - webserver</vt:lpstr>
      <vt:lpstr>IDE, text editor</vt:lpstr>
      <vt:lpstr>. Elastic IP  &amp; instance scale up</vt:lpstr>
      <vt:lpstr>EC2 - stress test</vt:lpstr>
      <vt:lpstr>EC2 – ELB (Elastic Load Balance)</vt:lpstr>
      <vt:lpstr>Hands-on</vt:lpstr>
      <vt:lpstr>Python3 in EC2 </vt:lpstr>
      <vt:lpstr>Python3 in EC2 </vt:lpstr>
      <vt:lpstr>PowerPoint 프레젠테이션</vt:lpstr>
      <vt:lpstr>AWS S3</vt:lpstr>
      <vt:lpstr>S3</vt:lpstr>
      <vt:lpstr>PowerPoint 프레젠테이션</vt:lpstr>
      <vt:lpstr>PowerPoint 프레젠테이션</vt:lpstr>
      <vt:lpstr>S3 bucket</vt:lpstr>
      <vt:lpstr>S3 Bucket Policies</vt:lpstr>
      <vt:lpstr>S3 Access</vt:lpstr>
      <vt:lpstr>S3 Access</vt:lpstr>
      <vt:lpstr>S3 Permission/Security</vt:lpstr>
      <vt:lpstr>S3 Access - Policy generator</vt:lpstr>
      <vt:lpstr>S3 Event Notification</vt:lpstr>
      <vt:lpstr>S3 Replication</vt:lpstr>
      <vt:lpstr>PowerPoint 프레젠테이션</vt:lpstr>
      <vt:lpstr>S3 Event Notification : SQS</vt:lpstr>
      <vt:lpstr>AWS CloudFront</vt:lpstr>
      <vt:lpstr>CloudFront</vt:lpstr>
      <vt:lpstr>PowerPoint 프레젠테이션</vt:lpstr>
      <vt:lpstr>PowerPoint 프레젠테이션</vt:lpstr>
      <vt:lpstr>PowerPoint 프레젠테이션</vt:lpstr>
      <vt:lpstr>PowerPoint 프레젠테이션</vt:lpstr>
      <vt:lpstr>PowerPoint 프레젠테이션</vt:lpstr>
      <vt:lpstr>CloudFront</vt:lpstr>
      <vt:lpstr>CloudFront</vt:lpstr>
      <vt:lpstr>PowerPoint 프레젠테이션</vt:lpstr>
      <vt:lpstr>PowerPoint 프레젠테이션</vt:lpstr>
      <vt:lpstr>CloudFront</vt:lpstr>
      <vt:lpstr>AWS SNS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RDS : Relational Database Service </vt:lpstr>
      <vt:lpstr>PowerPoint 프레젠테이션</vt:lpstr>
      <vt:lpstr>PowerPoint 프레젠테이션</vt:lpstr>
      <vt:lpstr>PowerPoint 프레젠테이션</vt:lpstr>
      <vt:lpstr>DB 서버 접근</vt:lpstr>
      <vt:lpstr>RDS</vt:lpstr>
      <vt:lpstr>EC2 에서 RDS 접근 - mysql</vt:lpstr>
      <vt:lpstr>Mysql cli</vt:lpstr>
      <vt:lpstr>Mysql cli</vt:lpstr>
      <vt:lpstr>Mysql cli</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Lambda language support</vt:lpstr>
      <vt:lpstr>PowerPoint 프레젠테이션</vt:lpstr>
      <vt:lpstr>PowerPoint 프레젠테이션</vt:lpstr>
      <vt:lpstr>Lambda</vt:lpstr>
      <vt:lpstr>Lambda: Serverless thumbnail creation</vt:lpstr>
      <vt:lpstr>PowerPoint 프레젠테이션</vt:lpstr>
      <vt:lpstr>Lambda</vt:lpstr>
      <vt:lpstr>PowerPoint 프레젠테이션</vt:lpstr>
      <vt:lpstr>API troubleshooting</vt:lpstr>
      <vt:lpstr>API-Gateway</vt:lpstr>
      <vt:lpstr>AWS S3 - Lambda - dynamodb</vt:lpstr>
      <vt:lpstr>PowerPoint 프레젠테이션</vt:lpstr>
      <vt:lpstr>IAM</vt:lpstr>
      <vt:lpstr>S3 – lambda - dynamodb</vt:lpstr>
      <vt:lpstr>PowerPoint 프레젠테이션</vt:lpstr>
      <vt:lpstr>PowerPoint 프레젠테이션</vt:lpstr>
      <vt:lpstr>   Trouble shoot  -lambda </vt:lpstr>
      <vt:lpstr>   Add one more S3 trigger</vt:lpstr>
      <vt:lpstr>   hands-on </vt:lpstr>
      <vt:lpstr>AWS DynamoDB</vt:lpstr>
      <vt:lpstr>Amazon DynamoDB</vt:lpstr>
      <vt:lpstr>Amazon DynamoDB</vt:lpstr>
      <vt:lpstr>AWS Kinesis</vt:lpstr>
      <vt:lpstr>PowerPoint 프레젠테이션</vt:lpstr>
      <vt:lpstr>PowerPoint 프레젠테이션</vt:lpstr>
      <vt:lpstr>PowerPoint 프레젠테이션</vt:lpstr>
      <vt:lpstr>PowerPoint 프레젠테이션</vt:lpstr>
      <vt:lpstr>PowerPoint 프레젠테이션</vt:lpstr>
      <vt:lpstr>Python3 in EC2   (old version)</vt:lpstr>
      <vt:lpstr>Python3 in EC2 : boto is not available on Python 3.12</vt:lpstr>
      <vt:lpstr>Kinesis Data Streams and Lambda Triggers Python </vt:lpstr>
      <vt:lpstr>Python3 in EC2 :  boto3</vt:lpstr>
      <vt:lpstr>Add on</vt:lpstr>
      <vt:lpstr>Hands-on  - boto is not available python 3.12</vt:lpstr>
      <vt:lpstr>PowerPoint 프레젠테이션</vt:lpstr>
      <vt:lpstr>PowerPoint 프레젠테이션</vt:lpstr>
      <vt:lpstr>Kinesis-Firehose-S3</vt:lpstr>
      <vt:lpstr>Kinesis-Firehose-S3</vt:lpstr>
      <vt:lpstr>Project</vt:lpstr>
      <vt:lpstr>Trouble shooting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269</cp:revision>
  <dcterms:created xsi:type="dcterms:W3CDTF">2019-12-23T00:32:35Z</dcterms:created>
  <dcterms:modified xsi:type="dcterms:W3CDTF">2024-06-02T02:53:17Z</dcterms:modified>
</cp:coreProperties>
</file>